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0"/>
  </p:handoutMasterIdLst>
  <p:sldIdLst>
    <p:sldId id="261" r:id="rId3"/>
    <p:sldId id="256" r:id="rId5"/>
    <p:sldId id="260" r:id="rId6"/>
    <p:sldId id="292" r:id="rId7"/>
    <p:sldId id="293" r:id="rId8"/>
    <p:sldId id="295" r:id="rId9"/>
    <p:sldId id="285" r:id="rId10"/>
    <p:sldId id="275" r:id="rId11"/>
    <p:sldId id="296" r:id="rId12"/>
    <p:sldId id="297" r:id="rId13"/>
    <p:sldId id="298" r:id="rId14"/>
    <p:sldId id="276" r:id="rId15"/>
    <p:sldId id="277" r:id="rId16"/>
    <p:sldId id="278" r:id="rId17"/>
    <p:sldId id="288" r:id="rId18"/>
    <p:sldId id="272" r:id="rId19"/>
  </p:sldIdLst>
  <p:sldSz cx="9144000" cy="6858000" type="screen4x3"/>
  <p:notesSz cx="7103745" cy="10234295"/>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0" userDrawn="1">
          <p15:clr>
            <a:srgbClr val="A4A3A4"/>
          </p15:clr>
        </p15:guide>
        <p15:guide id="2" pos="28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 id="377170039" name="木子" initials="木"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6374"/>
  </p:normalViewPr>
  <p:slideViewPr>
    <p:cSldViewPr snapToGrid="0" showGuides="1">
      <p:cViewPr varScale="1">
        <p:scale>
          <a:sx n="85" d="100"/>
          <a:sy n="85" d="100"/>
        </p:scale>
        <p:origin x="372" y="60"/>
      </p:cViewPr>
      <p:guideLst>
        <p:guide orient="horz" pos="2210"/>
        <p:guide pos="2882"/>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gs" Target="tags/tag132.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9892" y="1279525"/>
            <a:ext cx="4605867"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22962"/>
            <a:ext cx="6858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143000" y="3602038"/>
            <a:ext cx="6858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多行文本_2项">
    <p:spTree>
      <p:nvGrpSpPr>
        <p:cNvPr id="1" name=""/>
        <p:cNvGrpSpPr/>
        <p:nvPr/>
      </p:nvGrpSpPr>
      <p:grpSpPr>
        <a:xfrm>
          <a:off x="0" y="0"/>
          <a:ext cx="0" cy="0"/>
          <a:chOff x="0" y="0"/>
          <a:chExt cx="0" cy="0"/>
        </a:xfrm>
      </p:grpSpPr>
      <p:sp>
        <p:nvSpPr>
          <p:cNvPr id="6" name="标题 5"/>
          <p:cNvSpPr>
            <a:spLocks noGrp="1"/>
          </p:cNvSpPr>
          <p:nvPr>
            <p:ph type="ctrTitle" idx="16385" hasCustomPrompt="1"/>
            <p:custDataLst>
              <p:tags r:id="rId2"/>
            </p:custDataLst>
          </p:nvPr>
        </p:nvSpPr>
        <p:spPr>
          <a:xfrm>
            <a:off x="457200" y="533400"/>
            <a:ext cx="8229600" cy="609600"/>
          </a:xfrm>
          <a:noFill/>
        </p:spPr>
        <p:txBody>
          <a:bodyPr lIns="0" tIns="0" rIns="0" bIns="0" anchor="t">
            <a:normAutofit/>
          </a:bodyPr>
          <a:lstStyle>
            <a:lvl1pPr marL="0" indent="0" algn="l">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7" name="装饰  6"/>
          <p:cNvSpPr>
            <a:spLocks noGrp="1"/>
          </p:cNvSpPr>
          <p:nvPr>
            <p:ph type="body" idx="16390" hasCustomPrompt="1"/>
            <p:custDataLst>
              <p:tags r:id="rId3"/>
            </p:custDataLst>
          </p:nvPr>
        </p:nvSpPr>
        <p:spPr>
          <a:xfrm>
            <a:off x="457200" y="1524000"/>
            <a:ext cx="8229600" cy="2209800"/>
          </a:xfrm>
          <a:custGeom>
            <a:avLst/>
            <a:gdLst>
              <a:gd name="connisteX0" fmla="*/ 0 w 10972800"/>
              <a:gd name="connsiteY0" fmla="*/ 203200 h 2209800"/>
              <a:gd name="connisteX1" fmla="*/ 203200 w 10972800"/>
              <a:gd name="connsiteY1" fmla="*/ 0 h 2209800"/>
              <a:gd name="connisteX2" fmla="*/ 10769600 w 10972800"/>
              <a:gd name="connsiteY2" fmla="*/ 0 h 2209800"/>
              <a:gd name="connisteX3" fmla="*/ 10972800 w 10972800"/>
              <a:gd name="connsiteY3" fmla="*/ 203200 h 2209800"/>
              <a:gd name="connisteX4" fmla="*/ 10972800 w 10972800"/>
              <a:gd name="connsiteY4" fmla="*/ 2006600 h 2209800"/>
              <a:gd name="connisteX5" fmla="*/ 10769600 w 10972800"/>
              <a:gd name="connsiteY5" fmla="*/ 2209800 h 2209800"/>
              <a:gd name="connisteX6" fmla="*/ 203200 w 10972800"/>
              <a:gd name="connsiteY6" fmla="*/ 2209800 h 2209800"/>
              <a:gd name="connisteX7" fmla="*/ 0 w 10972800"/>
              <a:gd name="connsiteY7" fmla="*/ 2006600 h 2209800"/>
              <a:gd name="connisteX8" fmla="*/ 0 w 109728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209800">
                <a:moveTo>
                  <a:pt x="0" y="203200"/>
                </a:moveTo>
                <a:cubicBezTo>
                  <a:pt x="0" y="90976"/>
                  <a:pt x="90976" y="0"/>
                  <a:pt x="203200" y="0"/>
                </a:cubicBezTo>
                <a:lnTo>
                  <a:pt x="10769600" y="0"/>
                </a:lnTo>
                <a:cubicBezTo>
                  <a:pt x="10881824" y="0"/>
                  <a:pt x="10972800" y="90976"/>
                  <a:pt x="10972800" y="203200"/>
                </a:cubicBezTo>
                <a:lnTo>
                  <a:pt x="10972800" y="2006600"/>
                </a:lnTo>
                <a:cubicBezTo>
                  <a:pt x="10972800" y="2118824"/>
                  <a:pt x="10881824" y="2209800"/>
                  <a:pt x="107696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8" name="文本占位符 7"/>
          <p:cNvSpPr>
            <a:spLocks noGrp="1"/>
          </p:cNvSpPr>
          <p:nvPr>
            <p:ph type="body" idx="16387" hasCustomPrompt="1"/>
            <p:custDataLst>
              <p:tags r:id="rId4"/>
            </p:custDataLst>
          </p:nvPr>
        </p:nvSpPr>
        <p:spPr>
          <a:xfrm>
            <a:off x="771525" y="1993900"/>
            <a:ext cx="1123950" cy="1270000"/>
          </a:xfrm>
          <a:noFill/>
        </p:spPr>
        <p:txBody>
          <a:bodyPr wrap="none" lIns="0" tIns="0" rIns="0" bIns="0" anchor="ctr">
            <a:noAutofit/>
          </a:bodyPr>
          <a:lstStyle>
            <a:lvl1pPr marL="0" indent="0" algn="ctr">
              <a:lnSpc>
                <a:spcPct val="109000"/>
              </a:lnSpc>
              <a:spcBef>
                <a:spcPct val="0"/>
              </a:spcBef>
              <a:spcAft>
                <a:spcPct val="0"/>
              </a:spcAft>
              <a:buNone/>
              <a:defRPr sz="8000" b="0" spc="0">
                <a:solidFill>
                  <a:schemeClr val="accent1"/>
                </a:solidFill>
              </a:defRPr>
            </a:lvl1pPr>
          </a:lstStyle>
          <a:p>
            <a:pPr lvl="0"/>
            <a:r>
              <a:rPr lang="zh-CN" altLang="en-US" smtClean="0"/>
              <a:t>01</a:t>
            </a:r>
            <a:endParaRPr lang="zh-CN" altLang="en-US" smtClean="0"/>
          </a:p>
        </p:txBody>
      </p:sp>
      <p:sp>
        <p:nvSpPr>
          <p:cNvPr id="9" name="文本占位符 8"/>
          <p:cNvSpPr>
            <a:spLocks noGrp="1"/>
          </p:cNvSpPr>
          <p:nvPr>
            <p:ph type="body" idx="16386" hasCustomPrompt="1"/>
            <p:custDataLst>
              <p:tags r:id="rId5"/>
            </p:custDataLst>
          </p:nvPr>
        </p:nvSpPr>
        <p:spPr>
          <a:xfrm>
            <a:off x="2171700" y="2019300"/>
            <a:ext cx="6210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0" name="装饰  9"/>
          <p:cNvSpPr>
            <a:spLocks noGrp="1"/>
          </p:cNvSpPr>
          <p:nvPr>
            <p:ph type="body" idx="16391" hasCustomPrompt="1"/>
            <p:custDataLst>
              <p:tags r:id="rId6"/>
            </p:custDataLst>
          </p:nvPr>
        </p:nvSpPr>
        <p:spPr>
          <a:xfrm>
            <a:off x="457200" y="4038600"/>
            <a:ext cx="8229600" cy="2209800"/>
          </a:xfrm>
          <a:custGeom>
            <a:avLst/>
            <a:gdLst>
              <a:gd name="connisteX0" fmla="*/ 0 w 10972800"/>
              <a:gd name="connsiteY0" fmla="*/ 203200 h 2209800"/>
              <a:gd name="connisteX1" fmla="*/ 203200 w 10972800"/>
              <a:gd name="connsiteY1" fmla="*/ 0 h 2209800"/>
              <a:gd name="connisteX2" fmla="*/ 10769600 w 10972800"/>
              <a:gd name="connsiteY2" fmla="*/ 0 h 2209800"/>
              <a:gd name="connisteX3" fmla="*/ 10972800 w 10972800"/>
              <a:gd name="connsiteY3" fmla="*/ 203200 h 2209800"/>
              <a:gd name="connisteX4" fmla="*/ 10972800 w 10972800"/>
              <a:gd name="connsiteY4" fmla="*/ 2006600 h 2209800"/>
              <a:gd name="connisteX5" fmla="*/ 10769600 w 10972800"/>
              <a:gd name="connsiteY5" fmla="*/ 2209800 h 2209800"/>
              <a:gd name="connisteX6" fmla="*/ 203200 w 10972800"/>
              <a:gd name="connsiteY6" fmla="*/ 2209800 h 2209800"/>
              <a:gd name="connisteX7" fmla="*/ 0 w 10972800"/>
              <a:gd name="connsiteY7" fmla="*/ 2006600 h 2209800"/>
              <a:gd name="connisteX8" fmla="*/ 0 w 109728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209800">
                <a:moveTo>
                  <a:pt x="0" y="203200"/>
                </a:moveTo>
                <a:cubicBezTo>
                  <a:pt x="0" y="90976"/>
                  <a:pt x="90976" y="0"/>
                  <a:pt x="203200" y="0"/>
                </a:cubicBezTo>
                <a:lnTo>
                  <a:pt x="10769600" y="0"/>
                </a:lnTo>
                <a:cubicBezTo>
                  <a:pt x="10881824" y="0"/>
                  <a:pt x="10972800" y="90976"/>
                  <a:pt x="10972800" y="203200"/>
                </a:cubicBezTo>
                <a:lnTo>
                  <a:pt x="10972800" y="2006600"/>
                </a:lnTo>
                <a:cubicBezTo>
                  <a:pt x="10972800" y="2118824"/>
                  <a:pt x="10881824" y="2209800"/>
                  <a:pt x="107696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1" name="文本占位符 10"/>
          <p:cNvSpPr>
            <a:spLocks noGrp="1"/>
          </p:cNvSpPr>
          <p:nvPr>
            <p:ph type="body" idx="16389" hasCustomPrompt="1"/>
            <p:custDataLst>
              <p:tags r:id="rId7"/>
            </p:custDataLst>
          </p:nvPr>
        </p:nvSpPr>
        <p:spPr>
          <a:xfrm>
            <a:off x="771525" y="4508500"/>
            <a:ext cx="1123950" cy="1270000"/>
          </a:xfrm>
          <a:noFill/>
        </p:spPr>
        <p:txBody>
          <a:bodyPr wrap="none" lIns="0" tIns="0" rIns="0" bIns="0" anchor="ctr">
            <a:noAutofit/>
          </a:bodyPr>
          <a:lstStyle>
            <a:lvl1pPr marL="0" indent="0" algn="ctr">
              <a:lnSpc>
                <a:spcPct val="109000"/>
              </a:lnSpc>
              <a:spcBef>
                <a:spcPct val="0"/>
              </a:spcBef>
              <a:spcAft>
                <a:spcPct val="0"/>
              </a:spcAft>
              <a:buNone/>
              <a:defRPr sz="8000" b="0" spc="0">
                <a:solidFill>
                  <a:schemeClr val="accent1"/>
                </a:solidFill>
              </a:defRPr>
            </a:lvl1pPr>
          </a:lstStyle>
          <a:p>
            <a:pPr lvl="0"/>
            <a:r>
              <a:rPr lang="zh-CN" altLang="en-US" smtClean="0"/>
              <a:t>02</a:t>
            </a:r>
            <a:endParaRPr lang="zh-CN" altLang="en-US" smtClean="0"/>
          </a:p>
        </p:txBody>
      </p:sp>
      <p:sp>
        <p:nvSpPr>
          <p:cNvPr id="12" name="文本占位符 11"/>
          <p:cNvSpPr>
            <a:spLocks noGrp="1"/>
          </p:cNvSpPr>
          <p:nvPr>
            <p:ph type="body" idx="16388" hasCustomPrompt="1"/>
            <p:custDataLst>
              <p:tags r:id="rId8"/>
            </p:custDataLst>
          </p:nvPr>
        </p:nvSpPr>
        <p:spPr>
          <a:xfrm>
            <a:off x="2171700" y="4533900"/>
            <a:ext cx="6210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宫格文本_6项">
    <p:spTree>
      <p:nvGrpSpPr>
        <p:cNvPr id="1" name=""/>
        <p:cNvGrpSpPr/>
        <p:nvPr/>
      </p:nvGrpSpPr>
      <p:grpSpPr>
        <a:xfrm>
          <a:off x="0" y="0"/>
          <a:ext cx="0" cy="0"/>
          <a:chOff x="0" y="0"/>
          <a:chExt cx="0" cy="0"/>
        </a:xfrm>
      </p:grpSpPr>
      <p:sp>
        <p:nvSpPr>
          <p:cNvPr id="6" name="标题 5"/>
          <p:cNvSpPr>
            <a:spLocks noGrp="1"/>
          </p:cNvSpPr>
          <p:nvPr>
            <p:ph type="ctrTitle" idx="16385" hasCustomPrompt="1"/>
            <p:custDataLst>
              <p:tags r:id="rId2"/>
            </p:custDataLst>
          </p:nvPr>
        </p:nvSpPr>
        <p:spPr>
          <a:xfrm>
            <a:off x="457200" y="533400"/>
            <a:ext cx="8229600" cy="609600"/>
          </a:xfrm>
          <a:noFill/>
        </p:spPr>
        <p:txBody>
          <a:bodyPr lIns="0" tIns="0" rIns="0" bIns="0" anchor="t">
            <a:normAutofit/>
          </a:bodyPr>
          <a:lstStyle>
            <a:lvl1pPr marL="0" indent="0" algn="l">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7" name="文本占位符 6"/>
          <p:cNvSpPr>
            <a:spLocks noGrp="1"/>
          </p:cNvSpPr>
          <p:nvPr>
            <p:ph type="body" idx="16386" hasCustomPrompt="1"/>
            <p:custDataLst>
              <p:tags r:id="rId3"/>
            </p:custDataLst>
          </p:nvPr>
        </p:nvSpPr>
        <p:spPr>
          <a:xfrm>
            <a:off x="457200" y="1879600"/>
            <a:ext cx="2514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8" name="文本占位符 7"/>
          <p:cNvSpPr>
            <a:spLocks noGrp="1"/>
          </p:cNvSpPr>
          <p:nvPr>
            <p:ph type="body" idx="16387" hasCustomPrompt="1"/>
            <p:custDataLst>
              <p:tags r:id="rId4"/>
            </p:custDataLst>
          </p:nvPr>
        </p:nvSpPr>
        <p:spPr>
          <a:xfrm>
            <a:off x="457200" y="2438400"/>
            <a:ext cx="2514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9" name="文本占位符 8"/>
          <p:cNvSpPr>
            <a:spLocks noGrp="1"/>
          </p:cNvSpPr>
          <p:nvPr>
            <p:ph type="body" idx="16388" hasCustomPrompt="1"/>
            <p:custDataLst>
              <p:tags r:id="rId5"/>
            </p:custDataLst>
          </p:nvPr>
        </p:nvSpPr>
        <p:spPr>
          <a:xfrm>
            <a:off x="3314700" y="1879600"/>
            <a:ext cx="2514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0" name="文本占位符 9"/>
          <p:cNvSpPr>
            <a:spLocks noGrp="1"/>
          </p:cNvSpPr>
          <p:nvPr>
            <p:ph type="body" idx="16389" hasCustomPrompt="1"/>
            <p:custDataLst>
              <p:tags r:id="rId6"/>
            </p:custDataLst>
          </p:nvPr>
        </p:nvSpPr>
        <p:spPr>
          <a:xfrm>
            <a:off x="3314700" y="2438400"/>
            <a:ext cx="2514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1" name="文本占位符 10"/>
          <p:cNvSpPr>
            <a:spLocks noGrp="1"/>
          </p:cNvSpPr>
          <p:nvPr>
            <p:ph type="body" idx="16390" hasCustomPrompt="1"/>
            <p:custDataLst>
              <p:tags r:id="rId7"/>
            </p:custDataLst>
          </p:nvPr>
        </p:nvSpPr>
        <p:spPr>
          <a:xfrm>
            <a:off x="6172200" y="1879600"/>
            <a:ext cx="2514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2" name="文本占位符 11"/>
          <p:cNvSpPr>
            <a:spLocks noGrp="1"/>
          </p:cNvSpPr>
          <p:nvPr>
            <p:ph type="body" idx="16391" hasCustomPrompt="1"/>
            <p:custDataLst>
              <p:tags r:id="rId8"/>
            </p:custDataLst>
          </p:nvPr>
        </p:nvSpPr>
        <p:spPr>
          <a:xfrm>
            <a:off x="6172200" y="2438400"/>
            <a:ext cx="2514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3" name="文本占位符 12"/>
          <p:cNvSpPr>
            <a:spLocks noGrp="1"/>
          </p:cNvSpPr>
          <p:nvPr>
            <p:ph type="body" idx="16392" hasCustomPrompt="1"/>
            <p:custDataLst>
              <p:tags r:id="rId9"/>
            </p:custDataLst>
          </p:nvPr>
        </p:nvSpPr>
        <p:spPr>
          <a:xfrm>
            <a:off x="457200" y="4114800"/>
            <a:ext cx="2514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93" hasCustomPrompt="1"/>
            <p:custDataLst>
              <p:tags r:id="rId10"/>
            </p:custDataLst>
          </p:nvPr>
        </p:nvSpPr>
        <p:spPr>
          <a:xfrm>
            <a:off x="457200" y="4673600"/>
            <a:ext cx="2514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94" hasCustomPrompt="1"/>
            <p:custDataLst>
              <p:tags r:id="rId11"/>
            </p:custDataLst>
          </p:nvPr>
        </p:nvSpPr>
        <p:spPr>
          <a:xfrm>
            <a:off x="3314700" y="4114800"/>
            <a:ext cx="2514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95" hasCustomPrompt="1"/>
            <p:custDataLst>
              <p:tags r:id="rId12"/>
            </p:custDataLst>
          </p:nvPr>
        </p:nvSpPr>
        <p:spPr>
          <a:xfrm>
            <a:off x="3314700" y="4673600"/>
            <a:ext cx="2514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a:spLocks noGrp="1"/>
          </p:cNvSpPr>
          <p:nvPr>
            <p:ph type="body" idx="16396" hasCustomPrompt="1"/>
            <p:custDataLst>
              <p:tags r:id="rId13"/>
            </p:custDataLst>
          </p:nvPr>
        </p:nvSpPr>
        <p:spPr>
          <a:xfrm>
            <a:off x="6172200" y="4114800"/>
            <a:ext cx="2514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97" hasCustomPrompt="1"/>
            <p:custDataLst>
              <p:tags r:id="rId14"/>
            </p:custDataLst>
          </p:nvPr>
        </p:nvSpPr>
        <p:spPr>
          <a:xfrm>
            <a:off x="6172200" y="4673600"/>
            <a:ext cx="2514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258445"/>
            <a:ext cx="78867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485775" y="1825625"/>
            <a:ext cx="78867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469127"/>
            <a:ext cx="7730945"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23888" y="4610028"/>
            <a:ext cx="7730945"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258445"/>
            <a:ext cx="78867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485775" y="1825625"/>
            <a:ext cx="38862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486275" y="1825625"/>
            <a:ext cx="38862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29841" y="1744961"/>
            <a:ext cx="3868340"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629841" y="2615609"/>
            <a:ext cx="3868340"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29150" y="1744961"/>
            <a:ext cx="3887391"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66219"/>
            <a:ext cx="78867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060" y="127000"/>
            <a:ext cx="31239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3888000" y="766354"/>
            <a:ext cx="4363031"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488870" y="2057400"/>
            <a:ext cx="31239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3" y="365125"/>
            <a:ext cx="1146987"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628650" y="365125"/>
            <a:ext cx="6659969"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91.xml"/><Relationship Id="rId7" Type="http://schemas.openxmlformats.org/officeDocument/2006/relationships/image" Target="../media/image14.jpeg"/><Relationship Id="rId6" Type="http://schemas.openxmlformats.org/officeDocument/2006/relationships/tags" Target="../tags/tag90.xml"/><Relationship Id="rId5" Type="http://schemas.openxmlformats.org/officeDocument/2006/relationships/image" Target="../media/image13.jpe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9" Type="http://schemas.openxmlformats.org/officeDocument/2006/relationships/notesSlide" Target="../notesSlides/notesSlide10.xml"/><Relationship Id="rId18" Type="http://schemas.openxmlformats.org/officeDocument/2006/relationships/slideLayout" Target="../slideLayouts/slideLayout12.xml"/><Relationship Id="rId17" Type="http://schemas.openxmlformats.org/officeDocument/2006/relationships/tags" Target="../tags/tag95.xml"/><Relationship Id="rId16" Type="http://schemas.openxmlformats.org/officeDocument/2006/relationships/image" Target="../media/image19.jpeg"/><Relationship Id="rId15" Type="http://schemas.openxmlformats.org/officeDocument/2006/relationships/image" Target="../media/image18.jpeg"/><Relationship Id="rId14" Type="http://schemas.openxmlformats.org/officeDocument/2006/relationships/tags" Target="../tags/tag94.xml"/><Relationship Id="rId13" Type="http://schemas.openxmlformats.org/officeDocument/2006/relationships/image" Target="../media/image17.jpeg"/><Relationship Id="rId12" Type="http://schemas.openxmlformats.org/officeDocument/2006/relationships/tags" Target="../tags/tag93.xml"/><Relationship Id="rId11" Type="http://schemas.openxmlformats.org/officeDocument/2006/relationships/image" Target="../media/image16.jpeg"/><Relationship Id="rId10" Type="http://schemas.openxmlformats.org/officeDocument/2006/relationships/tags" Target="../tags/tag92.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9" Type="http://schemas.openxmlformats.org/officeDocument/2006/relationships/notesSlide" Target="../notesSlides/notesSlide14.xml"/><Relationship Id="rId18" Type="http://schemas.openxmlformats.org/officeDocument/2006/relationships/slideLayout" Target="../slideLayouts/slideLayout1.xml"/><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6" Type="http://schemas.openxmlformats.org/officeDocument/2006/relationships/notesSlide" Target="../notesSlides/notesSlide15.xml"/><Relationship Id="rId15" Type="http://schemas.openxmlformats.org/officeDocument/2006/relationships/slideLayout" Target="../slideLayouts/slideLayout1.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3.png"/><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openxmlformats.org/officeDocument/2006/relationships/tags" Target="../tags/tag28.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1" Type="http://schemas.openxmlformats.org/officeDocument/2006/relationships/notesSlide" Target="../notesSlides/notesSlide3.xml"/><Relationship Id="rId10" Type="http://schemas.openxmlformats.org/officeDocument/2006/relationships/slideLayout" Target="../slideLayouts/slideLayout11.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2" Type="http://schemas.openxmlformats.org/officeDocument/2006/relationships/notesSlide" Target="../notesSlides/notesSlide4.xml"/><Relationship Id="rId11" Type="http://schemas.openxmlformats.org/officeDocument/2006/relationships/slideLayout" Target="../slideLayouts/slideLayout1.xml"/><Relationship Id="rId10" Type="http://schemas.openxmlformats.org/officeDocument/2006/relationships/tags" Target="../tags/tag45.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4.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46.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2" Type="http://schemas.openxmlformats.org/officeDocument/2006/relationships/notesSlide" Target="../notesSlides/notesSlide6.xml"/><Relationship Id="rId21" Type="http://schemas.openxmlformats.org/officeDocument/2006/relationships/slideLayout" Target="../slideLayouts/slideLayout4.xml"/><Relationship Id="rId20" Type="http://schemas.openxmlformats.org/officeDocument/2006/relationships/image" Target="../media/image8.jpeg"/><Relationship Id="rId2" Type="http://schemas.openxmlformats.org/officeDocument/2006/relationships/tags" Target="../tags/tag49.xml"/><Relationship Id="rId19" Type="http://schemas.openxmlformats.org/officeDocument/2006/relationships/tags" Target="../tags/tag64.xml"/><Relationship Id="rId18" Type="http://schemas.openxmlformats.org/officeDocument/2006/relationships/image" Target="../media/image7.jpeg"/><Relationship Id="rId17" Type="http://schemas.openxmlformats.org/officeDocument/2006/relationships/tags" Target="../tags/tag63.xml"/><Relationship Id="rId16" Type="http://schemas.openxmlformats.org/officeDocument/2006/relationships/image" Target="../media/image6.jpeg"/><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3" Type="http://schemas.openxmlformats.org/officeDocument/2006/relationships/notesSlide" Target="../notesSlides/notesSlide8.xml"/><Relationship Id="rId12" Type="http://schemas.openxmlformats.org/officeDocument/2006/relationships/slideLayout" Target="../slideLayouts/slideLayout12.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tags" Target="../tags/tag84.xml"/><Relationship Id="rId7" Type="http://schemas.openxmlformats.org/officeDocument/2006/relationships/image" Target="../media/image10.jpeg"/><Relationship Id="rId6" Type="http://schemas.openxmlformats.org/officeDocument/2006/relationships/tags" Target="../tags/tag83.xml"/><Relationship Id="rId5" Type="http://schemas.openxmlformats.org/officeDocument/2006/relationships/image" Target="../media/image9.jpeg"/><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4" Type="http://schemas.openxmlformats.org/officeDocument/2006/relationships/notesSlide" Target="../notesSlides/notesSlide9.xml"/><Relationship Id="rId13" Type="http://schemas.openxmlformats.org/officeDocument/2006/relationships/slideLayout" Target="../slideLayouts/slideLayout12.xml"/><Relationship Id="rId12" Type="http://schemas.openxmlformats.org/officeDocument/2006/relationships/tags" Target="../tags/tag86.xml"/><Relationship Id="rId11" Type="http://schemas.openxmlformats.org/officeDocument/2006/relationships/image" Target="../media/image12.jpeg"/><Relationship Id="rId10" Type="http://schemas.openxmlformats.org/officeDocument/2006/relationships/tags" Target="../tags/tag85.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83820" y="281940"/>
            <a:ext cx="8229600" cy="541655"/>
          </a:xfrm>
        </p:spPr>
        <p:txBody>
          <a:bodyPr>
            <a:noAutofit/>
          </a:bodyPr>
          <a:p>
            <a:r>
              <a:rPr lang="zh-CN" altLang="en-US" sz="2400" b="1">
                <a:solidFill>
                  <a:srgbClr val="2E75B5"/>
                </a:solidFill>
                <a:latin typeface="微软雅黑" panose="020B0503020204020204" pitchFamily="34" charset="-122"/>
                <a:ea typeface="微软雅黑" panose="020B0503020204020204" pitchFamily="34" charset="-122"/>
                <a:sym typeface="+mn-ea"/>
              </a:rPr>
              <a:t>千里马</a:t>
            </a:r>
            <a:r>
              <a:rPr lang="en-US" altLang="zh-CN" sz="2400" b="1">
                <a:solidFill>
                  <a:srgbClr val="2E75B5"/>
                </a:solidFill>
                <a:latin typeface="微软雅黑" panose="020B0503020204020204" pitchFamily="34" charset="-122"/>
                <a:ea typeface="微软雅黑" panose="020B0503020204020204" pitchFamily="34" charset="-122"/>
                <a:sym typeface="+mn-ea"/>
              </a:rPr>
              <a:t> - </a:t>
            </a:r>
            <a:r>
              <a:rPr lang="zh-CN" altLang="en-US" sz="2400" b="1">
                <a:solidFill>
                  <a:srgbClr val="2E75B5"/>
                </a:solidFill>
                <a:latin typeface="微软雅黑" panose="020B0503020204020204" pitchFamily="34" charset="-122"/>
                <a:ea typeface="微软雅黑" panose="020B0503020204020204" pitchFamily="34" charset="-122"/>
                <a:sym typeface="+mn-ea"/>
              </a:rPr>
              <a:t>阿尔茨海默病治疗中心</a:t>
            </a:r>
            <a:br>
              <a:rPr lang="zh-CN" altLang="en-US" sz="2400" b="1">
                <a:solidFill>
                  <a:srgbClr val="2E75B5"/>
                </a:solidFill>
                <a:latin typeface="微软雅黑" panose="020B0503020204020204" pitchFamily="34" charset="-122"/>
                <a:ea typeface="微软雅黑" panose="020B0503020204020204" pitchFamily="34" charset="-122"/>
                <a:sym typeface="+mn-ea"/>
              </a:rPr>
            </a:br>
            <a:endParaRPr lang="zh-CN" altLang="en-US" sz="2400" b="1">
              <a:solidFill>
                <a:srgbClr val="2E75B5"/>
              </a:solidFill>
              <a:latin typeface="微软雅黑" panose="020B0503020204020204" pitchFamily="34" charset="-122"/>
              <a:ea typeface="微软雅黑" panose="020B0503020204020204" pitchFamily="34" charset="-122"/>
              <a:sym typeface="+mn-ea"/>
            </a:endParaRPr>
          </a:p>
        </p:txBody>
      </p:sp>
      <p:sp>
        <p:nvSpPr>
          <p:cNvPr id="12" name="文本占位符 11"/>
          <p:cNvSpPr>
            <a:spLocks noGrp="1"/>
          </p:cNvSpPr>
          <p:nvPr>
            <p:ph type="body" idx="16395"/>
            <p:custDataLst>
              <p:tags r:id="rId3"/>
            </p:custDataLst>
          </p:nvPr>
        </p:nvSpPr>
        <p:spPr>
          <a:xfrm>
            <a:off x="149860" y="1427480"/>
            <a:ext cx="2085975" cy="2867025"/>
          </a:xfrm>
        </p:spPr>
        <p:txBody>
          <a:bodyPr>
            <a:noAutofit/>
          </a:bodyPr>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加入“碧诗曼”赞助的横向多中心研究，入组 40 例轻症患者</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外出开展义诊讲座 4 场，辐射人群600+人次</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引进先进单抗治疗，与付晓红博士合作完成 20 余台手术研究</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9" name="图片 38" descr="C:/Users/99300/Desktop/神经/1.jpg1"/>
          <p:cNvPicPr>
            <a:picLocks noChangeAspect="1"/>
          </p:cNvPicPr>
          <p:nvPr>
            <p:custDataLst>
              <p:tags r:id="rId4"/>
            </p:custDataLst>
          </p:nvPr>
        </p:nvPicPr>
        <p:blipFill>
          <a:blip r:embed="rId5"/>
          <a:srcRect t="23114" b="23114"/>
          <a:stretch>
            <a:fillRect/>
          </a:stretch>
        </p:blipFill>
        <p:spPr>
          <a:xfrm>
            <a:off x="2331720" y="930910"/>
            <a:ext cx="3954491" cy="1594196"/>
          </a:xfrm>
          <a:prstGeom prst="rect">
            <a:avLst/>
          </a:prstGeom>
        </p:spPr>
      </p:pic>
      <p:pic>
        <p:nvPicPr>
          <p:cNvPr id="54" name="图片 53" descr="C:/Users/99300/Desktop/神经/6.jpg6"/>
          <p:cNvPicPr>
            <a:picLocks noChangeAspect="1"/>
          </p:cNvPicPr>
          <p:nvPr>
            <p:custDataLst>
              <p:tags r:id="rId6"/>
            </p:custDataLst>
          </p:nvPr>
        </p:nvPicPr>
        <p:blipFill>
          <a:blip r:embed="rId7"/>
          <a:srcRect t="9141" b="9141"/>
          <a:stretch>
            <a:fillRect/>
          </a:stretch>
        </p:blipFill>
        <p:spPr>
          <a:xfrm>
            <a:off x="6391918" y="4330715"/>
            <a:ext cx="2601092" cy="1594196"/>
          </a:xfrm>
          <a:prstGeom prst="rect">
            <a:avLst/>
          </a:prstGeom>
        </p:spPr>
      </p:pic>
      <p:pic>
        <p:nvPicPr>
          <p:cNvPr id="53" name="图片 52" descr="C:/Users/99300/Desktop/神经/7.jpg7"/>
          <p:cNvPicPr>
            <a:picLocks noChangeAspect="1"/>
          </p:cNvPicPr>
          <p:nvPr>
            <p:custDataLst>
              <p:tags r:id="rId8"/>
            </p:custDataLst>
          </p:nvPr>
        </p:nvPicPr>
        <p:blipFill>
          <a:blip r:embed="rId9"/>
          <a:srcRect t="9141" b="9141"/>
          <a:stretch>
            <a:fillRect/>
          </a:stretch>
        </p:blipFill>
        <p:spPr>
          <a:xfrm>
            <a:off x="6391918" y="2630813"/>
            <a:ext cx="2601092" cy="1594196"/>
          </a:xfrm>
          <a:prstGeom prst="rect">
            <a:avLst/>
          </a:prstGeom>
        </p:spPr>
      </p:pic>
      <p:pic>
        <p:nvPicPr>
          <p:cNvPr id="52" name="图片 51" descr="C:/Users/99300/Desktop/神经/2.jpg2"/>
          <p:cNvPicPr>
            <a:picLocks noChangeAspect="1"/>
          </p:cNvPicPr>
          <p:nvPr>
            <p:custDataLst>
              <p:tags r:id="rId10"/>
            </p:custDataLst>
          </p:nvPr>
        </p:nvPicPr>
        <p:blipFill>
          <a:blip r:embed="rId11"/>
          <a:srcRect t="9141" b="9141"/>
          <a:stretch>
            <a:fillRect/>
          </a:stretch>
        </p:blipFill>
        <p:spPr>
          <a:xfrm>
            <a:off x="6391918" y="930910"/>
            <a:ext cx="2601092" cy="1594196"/>
          </a:xfrm>
          <a:prstGeom prst="rect">
            <a:avLst/>
          </a:prstGeom>
        </p:spPr>
      </p:pic>
      <p:pic>
        <p:nvPicPr>
          <p:cNvPr id="51" name="图片 50" descr="C:/Users/99300/Desktop/神经/5.jpg5"/>
          <p:cNvPicPr>
            <a:picLocks noChangeAspect="1"/>
          </p:cNvPicPr>
          <p:nvPr>
            <p:custDataLst>
              <p:tags r:id="rId12"/>
            </p:custDataLst>
          </p:nvPr>
        </p:nvPicPr>
        <p:blipFill>
          <a:blip r:embed="rId13"/>
          <a:srcRect t="23124" b="23124"/>
          <a:stretch>
            <a:fillRect/>
          </a:stretch>
        </p:blipFill>
        <p:spPr>
          <a:xfrm>
            <a:off x="2331720" y="4330715"/>
            <a:ext cx="3954491" cy="1594196"/>
          </a:xfrm>
          <a:prstGeom prst="rect">
            <a:avLst/>
          </a:prstGeom>
        </p:spPr>
      </p:pic>
      <p:pic>
        <p:nvPicPr>
          <p:cNvPr id="50" name="图片 49" descr="C:/Users/99300/Desktop/神经/3.jpg3"/>
          <p:cNvPicPr>
            <a:picLocks noChangeAspect="1"/>
          </p:cNvPicPr>
          <p:nvPr>
            <p:custDataLst>
              <p:tags r:id="rId14"/>
            </p:custDataLst>
          </p:nvPr>
        </p:nvPicPr>
        <p:blipFill>
          <a:blip r:embed="rId15"/>
          <a:srcRect t="23124" b="23124"/>
          <a:stretch>
            <a:fillRect/>
          </a:stretch>
        </p:blipFill>
        <p:spPr>
          <a:xfrm>
            <a:off x="2331720" y="2630813"/>
            <a:ext cx="3954491" cy="1594196"/>
          </a:xfrm>
          <a:prstGeom prst="rect">
            <a:avLst/>
          </a:prstGeom>
        </p:spPr>
      </p:pic>
      <p:pic>
        <p:nvPicPr>
          <p:cNvPr id="61" name="图片 60" descr="8"/>
          <p:cNvPicPr>
            <a:picLocks noChangeAspect="1"/>
          </p:cNvPicPr>
          <p:nvPr/>
        </p:nvPicPr>
        <p:blipFill>
          <a:blip r:embed="rId16"/>
          <a:stretch>
            <a:fillRect/>
          </a:stretch>
        </p:blipFill>
        <p:spPr>
          <a:xfrm>
            <a:off x="2377440" y="1000125"/>
            <a:ext cx="6569710" cy="4925060"/>
          </a:xfrm>
          <a:prstGeom prst="rect">
            <a:avLst/>
          </a:prstGeom>
        </p:spPr>
      </p:pic>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500"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7" presetClass="entr" presetSubtype="4" fill="hold" nodeType="afterEffect">
                                  <p:stCondLst>
                                    <p:cond delay="0"/>
                                  </p:stCondLst>
                                  <p:childTnLst>
                                    <p:set>
                                      <p:cBhvr>
                                        <p:cTn id="11" dur="500"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7" presetClass="entr" presetSubtype="4" fill="hold" nodeType="afterEffect">
                                  <p:stCondLst>
                                    <p:cond delay="0"/>
                                  </p:stCondLst>
                                  <p:childTnLst>
                                    <p:set>
                                      <p:cBhvr>
                                        <p:cTn id="16" dur="500"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7" presetClass="entr" presetSubtype="4" fill="hold" nodeType="afterEffect">
                                  <p:stCondLst>
                                    <p:cond delay="0"/>
                                  </p:stCondLst>
                                  <p:childTnLst>
                                    <p:set>
                                      <p:cBhvr>
                                        <p:cTn id="21" dur="500"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7" presetClass="entr" presetSubtype="4" fill="hold" nodeType="afterEffect">
                                  <p:stCondLst>
                                    <p:cond delay="0"/>
                                  </p:stCondLst>
                                  <p:childTnLst>
                                    <p:set>
                                      <p:cBhvr>
                                        <p:cTn id="26" dur="500"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7" presetClass="entr" presetSubtype="4" fill="hold" nodeType="afterEffect">
                                  <p:stCondLst>
                                    <p:cond delay="0"/>
                                  </p:stCondLst>
                                  <p:childTnLst>
                                    <p:set>
                                      <p:cBhvr>
                                        <p:cTn id="31" dur="500"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ppt_x"/>
                                          </p:val>
                                        </p:tav>
                                        <p:tav tm="100000">
                                          <p:val>
                                            <p:strVal val="#ppt_x"/>
                                          </p:val>
                                        </p:tav>
                                      </p:tavLst>
                                    </p:anim>
                                    <p:anim calcmode="lin" valueType="num">
                                      <p:cBhvr additive="base">
                                        <p:cTn id="33" dur="500" fill="hold"/>
                                        <p:tgtEl>
                                          <p:spTgt spid="5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4" presetClass="entr" presetSubtype="16"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box(in)">
                                      <p:cBhvr>
                                        <p:cTn id="3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457200" y="533400"/>
            <a:ext cx="8229600" cy="541655"/>
          </a:xfrm>
        </p:spPr>
        <p:txBody>
          <a:bodyPr>
            <a:noAutofit/>
          </a:bodyPr>
          <a:p>
            <a:r>
              <a:rPr lang="en-US" altLang="zh-CN" sz="2400" b="1">
                <a:solidFill>
                  <a:srgbClr val="2E75B5"/>
                </a:solidFill>
                <a:latin typeface="微软雅黑" panose="020B0503020204020204" pitchFamily="34" charset="-122"/>
                <a:ea typeface="微软雅黑" panose="020B0503020204020204" pitchFamily="34" charset="-122"/>
                <a:sym typeface="+mn-ea"/>
              </a:rPr>
              <a:t>“</a:t>
            </a:r>
            <a:r>
              <a:rPr lang="zh-CN" altLang="en-US" sz="2400" b="1">
                <a:solidFill>
                  <a:srgbClr val="2E75B5"/>
                </a:solidFill>
                <a:latin typeface="微软雅黑" panose="020B0503020204020204" pitchFamily="34" charset="-122"/>
                <a:ea typeface="微软雅黑" panose="020B0503020204020204" pitchFamily="34" charset="-122"/>
                <a:sym typeface="+mn-ea"/>
              </a:rPr>
              <a:t>千里马</a:t>
            </a:r>
            <a:r>
              <a:rPr lang="en-US" altLang="zh-CN" sz="2400" b="1">
                <a:solidFill>
                  <a:srgbClr val="2E75B5"/>
                </a:solidFill>
                <a:latin typeface="微软雅黑" panose="020B0503020204020204" pitchFamily="34" charset="-122"/>
                <a:ea typeface="微软雅黑" panose="020B0503020204020204" pitchFamily="34" charset="-122"/>
                <a:sym typeface="+mn-ea"/>
              </a:rPr>
              <a:t>” </a:t>
            </a:r>
            <a:r>
              <a:rPr lang="zh-CN" altLang="en-US" sz="2400" b="1">
                <a:solidFill>
                  <a:srgbClr val="2E75B5"/>
                </a:solidFill>
                <a:latin typeface="微软雅黑" panose="020B0503020204020204" pitchFamily="34" charset="-122"/>
                <a:ea typeface="微软雅黑" panose="020B0503020204020204" pitchFamily="34" charset="-122"/>
                <a:sym typeface="+mn-ea"/>
              </a:rPr>
              <a:t>专项工程</a:t>
            </a:r>
            <a:r>
              <a:rPr lang="en-US" altLang="zh-CN" sz="2400" b="1">
                <a:solidFill>
                  <a:srgbClr val="2E75B5"/>
                </a:solidFill>
                <a:latin typeface="微软雅黑" panose="020B0503020204020204" pitchFamily="34" charset="-122"/>
                <a:ea typeface="微软雅黑" panose="020B0503020204020204" pitchFamily="34" charset="-122"/>
                <a:sym typeface="+mn-ea"/>
              </a:rPr>
              <a:t> </a:t>
            </a:r>
            <a:endParaRPr lang="en-US" altLang="zh-CN" sz="2400" b="1">
              <a:solidFill>
                <a:srgbClr val="2E75B5"/>
              </a:solidFill>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376555" y="660400"/>
            <a:ext cx="6858000" cy="645160"/>
          </a:xfrm>
        </p:spPr>
        <p:txBody>
          <a:bodyPr>
            <a:normAutofit fontScale="90000"/>
          </a:bodyPr>
          <a:p>
            <a:pPr algn="l"/>
            <a:r>
              <a:rPr lang="zh-CN" altLang="en-US" sz="2800" b="1">
                <a:solidFill>
                  <a:srgbClr val="2E75B5"/>
                </a:solidFill>
                <a:latin typeface="微软雅黑" panose="020B0503020204020204" pitchFamily="34" charset="-122"/>
                <a:ea typeface="微软雅黑" panose="020B0503020204020204" pitchFamily="34" charset="-122"/>
                <a:sym typeface="+mn-ea"/>
              </a:rPr>
              <a:t>五、消费医疗类学科发展</a:t>
            </a:r>
            <a:r>
              <a:rPr lang="en-US" altLang="zh-CN" sz="2800" b="1">
                <a:solidFill>
                  <a:srgbClr val="2E75B5"/>
                </a:solidFill>
                <a:latin typeface="微软雅黑" panose="020B0503020204020204" pitchFamily="34" charset="-122"/>
                <a:ea typeface="微软雅黑" panose="020B0503020204020204" pitchFamily="34" charset="-122"/>
                <a:sym typeface="+mn-ea"/>
              </a:rPr>
              <a:t> — </a:t>
            </a:r>
            <a:r>
              <a:rPr lang="zh-CN" altLang="en-US" sz="2800" b="1">
                <a:solidFill>
                  <a:srgbClr val="2E75B5"/>
                </a:solidFill>
                <a:latin typeface="微软雅黑" panose="020B0503020204020204" pitchFamily="34" charset="-122"/>
                <a:ea typeface="微软雅黑" panose="020B0503020204020204" pitchFamily="34" charset="-122"/>
                <a:sym typeface="+mn-ea"/>
              </a:rPr>
              <a:t>扩大开放与对外合作</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graphicFrame>
        <p:nvGraphicFramePr>
          <p:cNvPr id="6" name="表格 5"/>
          <p:cNvGraphicFramePr/>
          <p:nvPr>
            <p:custDataLst>
              <p:tags r:id="rId3"/>
            </p:custDataLst>
          </p:nvPr>
        </p:nvGraphicFramePr>
        <p:xfrm>
          <a:off x="457200" y="1381760"/>
          <a:ext cx="8444230" cy="4129405"/>
        </p:xfrm>
        <a:graphic>
          <a:graphicData uri="http://schemas.openxmlformats.org/drawingml/2006/table">
            <a:tbl>
              <a:tblPr firstRow="1" bandRow="1">
                <a:tableStyleId>{ED083AE6-46FA-4A59-8FB0-9F97EB10719F}</a:tableStyleId>
              </a:tblPr>
              <a:tblGrid>
                <a:gridCol w="2169160"/>
                <a:gridCol w="2569210"/>
                <a:gridCol w="3705860"/>
              </a:tblGrid>
              <a:tr h="544830">
                <a:tc gridSpan="3">
                  <a:txBody>
                    <a:bodyPr/>
                    <a:p>
                      <a:pPr indent="0" algn="ctr" fontAlgn="auto">
                        <a:lnSpc>
                          <a:spcPct val="120000"/>
                        </a:lnSpc>
                        <a:spcBef>
                          <a:spcPts val="0"/>
                        </a:spcBef>
                        <a:spcAft>
                          <a:spcPts val="0"/>
                        </a:spcAft>
                        <a:buNone/>
                      </a:pPr>
                      <a:r>
                        <a:rPr lang="zh-CN" altLang="en-US" sz="2400" b="1" spc="13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医疗美容科</a:t>
                      </a:r>
                      <a:r>
                        <a:rPr lang="en-US" altLang="zh-CN" sz="1800" b="1" spc="13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spc="13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合作专家矩阵</a:t>
                      </a:r>
                      <a:endParaRPr lang="zh-CN" altLang="en-US" sz="1800" b="1" spc="13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1">
                  <a:tcPr>
                    <a:lnT w="9525">
                      <a:solidFill>
                        <a:srgbClr val="B28E4E"/>
                      </a:solidFill>
                      <a:prstDash val="dash"/>
                    </a:lnT>
                    <a:lnB w="9525">
                      <a:solidFill>
                        <a:srgbClr val="B28E4E"/>
                      </a:solidFill>
                      <a:prstDash val="dash"/>
                    </a:lnB>
                  </a:tcPr>
                </a:tc>
                <a:tc hMerge="1">
                  <a:tcPr>
                    <a:lnT w="9525">
                      <a:solidFill>
                        <a:srgbClr val="B28E4E"/>
                      </a:solidFill>
                      <a:prstDash val="dash"/>
                    </a:lnT>
                    <a:lnB w="9525">
                      <a:solidFill>
                        <a:srgbClr val="B28E4E"/>
                      </a:solidFill>
                      <a:prstDash val="dash"/>
                    </a:lnB>
                  </a:tcPr>
                </a:tc>
              </a:tr>
              <a:tr h="526415">
                <a:tc>
                  <a:txBody>
                    <a:bodyPr/>
                    <a:p>
                      <a:pPr indent="0" algn="ctr" fontAlgn="auto">
                        <a:lnSpc>
                          <a:spcPct val="120000"/>
                        </a:lnSpc>
                        <a:spcBef>
                          <a:spcPts val="0"/>
                        </a:spcBef>
                        <a:spcAft>
                          <a:spcPts val="0"/>
                        </a:spcAft>
                        <a:buNone/>
                      </a:pPr>
                      <a:r>
                        <a:rPr lang="zh-CN" sz="1700" b="1" spc="130" dirty="0">
                          <a:solidFill>
                            <a:schemeClr val="tx1"/>
                          </a:solidFill>
                          <a:uFillTx/>
                          <a:latin typeface="微软雅黑" panose="020B0503020204020204" pitchFamily="34" charset="-122"/>
                          <a:ea typeface="微软雅黑" panose="020B0503020204020204" pitchFamily="34" charset="-122"/>
                        </a:rPr>
                        <a:t>专家</a:t>
                      </a:r>
                      <a:endParaRPr lang="zh-CN" sz="1700" b="1" spc="130" dirty="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zh-CN" sz="1700" b="1" spc="130" dirty="0">
                          <a:solidFill>
                            <a:schemeClr val="tx1"/>
                          </a:solidFill>
                          <a:uFillTx/>
                          <a:latin typeface="微软雅黑" panose="020B0503020204020204" pitchFamily="34" charset="-122"/>
                          <a:ea typeface="微软雅黑" panose="020B0503020204020204" pitchFamily="34" charset="-122"/>
                        </a:rPr>
                        <a:t>合作领域</a:t>
                      </a:r>
                      <a:endParaRPr lang="zh-CN" sz="1700" b="1" spc="130" dirty="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ctr" fontAlgn="auto">
                        <a:lnSpc>
                          <a:spcPct val="120000"/>
                        </a:lnSpc>
                        <a:spcBef>
                          <a:spcPts val="0"/>
                        </a:spcBef>
                        <a:spcAft>
                          <a:spcPts val="0"/>
                        </a:spcAft>
                        <a:buNone/>
                      </a:pPr>
                      <a:r>
                        <a:rPr lang="zh-CN" sz="1700" b="1" spc="13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上半年业绩</a:t>
                      </a:r>
                      <a:r>
                        <a:rPr lang="en-US" altLang="zh-CN" sz="1700" b="1" spc="13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b="1" spc="13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两点</a:t>
                      </a:r>
                      <a:endParaRPr lang="zh-CN" altLang="en-US" sz="1700" b="1" spc="13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r>
              <a:tr h="764540">
                <a:tc>
                  <a:txBody>
                    <a:bodyPr/>
                    <a:p>
                      <a:pPr indent="0" algn="l" fontAlgn="auto">
                        <a:lnSpc>
                          <a:spcPct val="120000"/>
                        </a:lnSpc>
                        <a:spcBef>
                          <a:spcPts val="0"/>
                        </a:spcBef>
                        <a:spcAft>
                          <a:spcPts val="0"/>
                        </a:spcAft>
                        <a:buNone/>
                      </a:pPr>
                      <a:r>
                        <a:rPr lang="zh-CN" altLang="en-US" sz="1500" b="0" spc="120" dirty="0">
                          <a:solidFill>
                            <a:schemeClr val="tx1"/>
                          </a:solidFill>
                          <a:uFillTx/>
                          <a:latin typeface="微软雅黑" panose="020B0503020204020204" pitchFamily="34" charset="-122"/>
                          <a:ea typeface="微软雅黑" panose="020B0503020204020204" pitchFamily="34" charset="-122"/>
                        </a:rPr>
                        <a:t>肖林（涪陵中心医院口腔分院院长）</a:t>
                      </a:r>
                      <a:endParaRPr lang="zh-CN" altLang="en-US" sz="1500" b="0" spc="120" dirty="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l" fontAlgn="auto">
                        <a:lnSpc>
                          <a:spcPct val="120000"/>
                        </a:lnSpc>
                        <a:spcBef>
                          <a:spcPts val="0"/>
                        </a:spcBef>
                        <a:spcAft>
                          <a:spcPts val="0"/>
                        </a:spcAft>
                        <a:buNone/>
                      </a:pPr>
                      <a:r>
                        <a:rPr lang="zh-CN" altLang="en-US" sz="1500" b="0" spc="120">
                          <a:solidFill>
                            <a:schemeClr val="tx1"/>
                          </a:solidFill>
                          <a:uFillTx/>
                          <a:latin typeface="微软雅黑" panose="020B0503020204020204" pitchFamily="34" charset="-122"/>
                          <a:ea typeface="微软雅黑" panose="020B0503020204020204" pitchFamily="34" charset="-122"/>
                        </a:rPr>
                        <a:t>正颌外科、颅颌面整形外科方向</a:t>
                      </a:r>
                      <a:endParaRPr lang="zh-CN" altLang="en-US" sz="1500" b="0" spc="12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l" fontAlgn="auto">
                        <a:lnSpc>
                          <a:spcPct val="120000"/>
                        </a:lnSpc>
                        <a:spcBef>
                          <a:spcPts val="0"/>
                        </a:spcBef>
                        <a:spcAft>
                          <a:spcPts val="0"/>
                        </a:spcAft>
                        <a:buNone/>
                      </a:pPr>
                      <a:r>
                        <a:rPr lang="en-US" altLang="zh-CN" sz="1500" b="1" spc="120">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rPr>
                        <a:t>3000</a:t>
                      </a:r>
                      <a:r>
                        <a:rPr lang="zh-CN" altLang="en-US" sz="1500" b="1" spc="120">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rPr>
                        <a:t>万元收入</a:t>
                      </a:r>
                      <a:r>
                        <a:rPr lang="zh-CN" altLang="en-US" sz="1500" b="0" spc="12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，民营医院正颌外科</a:t>
                      </a:r>
                      <a:r>
                        <a:rPr lang="en-US" altLang="zh-CN" sz="1500" b="0" spc="12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TOP1</a:t>
                      </a:r>
                      <a:endParaRPr lang="en-US" altLang="zh-CN" sz="1500" b="0" spc="12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764540">
                <a:tc>
                  <a:txBody>
                    <a:bodyPr/>
                    <a:p>
                      <a:pPr indent="0" algn="l" fontAlgn="auto">
                        <a:lnSpc>
                          <a:spcPct val="120000"/>
                        </a:lnSpc>
                        <a:spcBef>
                          <a:spcPts val="0"/>
                        </a:spcBef>
                        <a:spcAft>
                          <a:spcPts val="0"/>
                        </a:spcAft>
                        <a:buNone/>
                      </a:pPr>
                      <a:r>
                        <a:rPr lang="zh-CN" altLang="en-US" sz="1500" b="0" spc="120" dirty="0">
                          <a:solidFill>
                            <a:schemeClr val="tx1"/>
                          </a:solidFill>
                          <a:uFillTx/>
                          <a:latin typeface="微软雅黑" panose="020B0503020204020204" pitchFamily="34" charset="-122"/>
                          <a:ea typeface="微软雅黑" panose="020B0503020204020204" pitchFamily="34" charset="-122"/>
                        </a:rPr>
                        <a:t>夏德林（重医附二院整形科主任</a:t>
                      </a:r>
                      <a:endParaRPr lang="zh-CN" altLang="en-US" sz="1500" b="0" spc="120" dirty="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l" fontAlgn="auto">
                        <a:lnSpc>
                          <a:spcPct val="120000"/>
                        </a:lnSpc>
                        <a:spcBef>
                          <a:spcPts val="0"/>
                        </a:spcBef>
                        <a:spcAft>
                          <a:spcPts val="0"/>
                        </a:spcAft>
                        <a:buNone/>
                      </a:pPr>
                      <a:r>
                        <a:rPr lang="zh-CN" altLang="en-US" sz="1500" b="0" spc="120" dirty="0">
                          <a:solidFill>
                            <a:schemeClr val="tx1"/>
                          </a:solidFill>
                          <a:uFillTx/>
                          <a:latin typeface="微软雅黑" panose="020B0503020204020204" pitchFamily="34" charset="-122"/>
                          <a:ea typeface="微软雅黑" panose="020B0503020204020204" pitchFamily="34" charset="-122"/>
                        </a:rPr>
                        <a:t>唇腭裂畸形与颅颌面外科整形方向</a:t>
                      </a:r>
                      <a:endParaRPr lang="zh-CN" altLang="en-US" sz="1500" b="0" spc="120" dirty="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l" fontAlgn="base">
                        <a:lnSpc>
                          <a:spcPct val="120000"/>
                        </a:lnSpc>
                        <a:spcBef>
                          <a:spcPts val="0"/>
                        </a:spcBef>
                        <a:spcAft>
                          <a:spcPts val="0"/>
                        </a:spcAft>
                      </a:pPr>
                      <a:r>
                        <a:rPr lang="zh-CN" altLang="en-US" sz="1500" b="0" i="0" spc="120">
                          <a:latin typeface="微软雅黑" panose="020B0503020204020204" pitchFamily="34" charset="-122"/>
                          <a:ea typeface="微软雅黑" panose="020B0503020204020204" pitchFamily="34" charset="-122"/>
                          <a:cs typeface="微软雅黑" panose="020B0503020204020204" pitchFamily="34" charset="-122"/>
                        </a:rPr>
                        <a:t>零差评手术，填补颅颌面整形（唇腭裂）短板</a:t>
                      </a:r>
                      <a:endParaRPr lang="zh-CN" altLang="en-US" sz="1500" b="0" i="0" spc="120">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r>
              <a:tr h="764540">
                <a:tc>
                  <a:txBody>
                    <a:bodyPr/>
                    <a:p>
                      <a:pPr indent="0" algn="l" fontAlgn="auto">
                        <a:lnSpc>
                          <a:spcPct val="120000"/>
                        </a:lnSpc>
                        <a:spcBef>
                          <a:spcPts val="0"/>
                        </a:spcBef>
                        <a:spcAft>
                          <a:spcPts val="0"/>
                        </a:spcAft>
                        <a:buNone/>
                      </a:pPr>
                      <a:r>
                        <a:rPr lang="zh-CN" altLang="en-US" sz="1500" b="0" spc="120" dirty="0">
                          <a:solidFill>
                            <a:schemeClr val="tx1"/>
                          </a:solidFill>
                          <a:uFillTx/>
                          <a:latin typeface="微软雅黑" panose="020B0503020204020204" pitchFamily="34" charset="-122"/>
                          <a:ea typeface="微软雅黑" panose="020B0503020204020204" pitchFamily="34" charset="-122"/>
                        </a:rPr>
                        <a:t>张朝梅（仁品耳鼻喉专家）</a:t>
                      </a:r>
                      <a:endParaRPr lang="zh-CN" altLang="en-US" sz="1500" b="0" spc="120" dirty="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l" fontAlgn="auto">
                        <a:lnSpc>
                          <a:spcPct val="120000"/>
                        </a:lnSpc>
                        <a:spcBef>
                          <a:spcPts val="0"/>
                        </a:spcBef>
                        <a:spcAft>
                          <a:spcPts val="0"/>
                        </a:spcAft>
                        <a:buNone/>
                      </a:pPr>
                      <a:r>
                        <a:rPr lang="zh-CN" altLang="en-US" sz="1500" b="0" spc="120">
                          <a:solidFill>
                            <a:schemeClr val="tx1"/>
                          </a:solidFill>
                          <a:uFillTx/>
                          <a:latin typeface="微软雅黑" panose="020B0503020204020204" pitchFamily="34" charset="-122"/>
                          <a:ea typeface="微软雅黑" panose="020B0503020204020204" pitchFamily="34" charset="-122"/>
                        </a:rPr>
                        <a:t>耳畸形方向</a:t>
                      </a:r>
                      <a:endParaRPr lang="zh-CN" altLang="en-US" sz="1500" b="0" spc="12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l" fontAlgn="auto">
                        <a:lnSpc>
                          <a:spcPct val="120000"/>
                        </a:lnSpc>
                        <a:spcBef>
                          <a:spcPts val="0"/>
                        </a:spcBef>
                        <a:spcAft>
                          <a:spcPts val="0"/>
                        </a:spcAft>
                        <a:buNone/>
                      </a:pPr>
                      <a:r>
                        <a:rPr lang="en-US" altLang="zh-CN" sz="1500" b="1" spc="120" dirty="0">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rPr>
                        <a:t>50</a:t>
                      </a:r>
                      <a:r>
                        <a:rPr lang="zh-CN" altLang="en-US" sz="1500" b="1" spc="120" dirty="0">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rPr>
                        <a:t>万业绩</a:t>
                      </a:r>
                      <a:r>
                        <a:rPr lang="zh-CN" altLang="en-US" sz="1500" b="0" spc="12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增量，弥补先天性小耳畸形、后天耳畸形整形板短</a:t>
                      </a:r>
                      <a:endParaRPr lang="zh-CN" altLang="en-US" sz="1500" b="0" spc="12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764540">
                <a:tc>
                  <a:txBody>
                    <a:bodyPr/>
                    <a:p>
                      <a:pPr indent="0" algn="l" fontAlgn="auto">
                        <a:lnSpc>
                          <a:spcPct val="120000"/>
                        </a:lnSpc>
                        <a:spcBef>
                          <a:spcPts val="0"/>
                        </a:spcBef>
                        <a:spcAft>
                          <a:spcPts val="0"/>
                        </a:spcAft>
                        <a:buNone/>
                      </a:pPr>
                      <a:r>
                        <a:rPr lang="zh-CN" altLang="en-US" sz="1500" b="0" spc="120" dirty="0">
                          <a:solidFill>
                            <a:schemeClr val="tx1"/>
                          </a:solidFill>
                          <a:uFillTx/>
                          <a:latin typeface="微软雅黑" panose="020B0503020204020204" pitchFamily="34" charset="-122"/>
                          <a:ea typeface="微软雅黑" panose="020B0503020204020204" pitchFamily="34" charset="-122"/>
                        </a:rPr>
                        <a:t>陈亮（原西南医院整形科）</a:t>
                      </a:r>
                      <a:endParaRPr lang="zh-CN" altLang="en-US" sz="1500" b="0" spc="120" dirty="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l" fontAlgn="base">
                        <a:lnSpc>
                          <a:spcPct val="120000"/>
                        </a:lnSpc>
                        <a:spcBef>
                          <a:spcPts val="0"/>
                        </a:spcBef>
                        <a:spcAft>
                          <a:spcPts val="0"/>
                        </a:spcAft>
                      </a:pPr>
                      <a:r>
                        <a:rPr lang="zh-CN" altLang="en-US" sz="1500" b="0" i="0" spc="120">
                          <a:latin typeface="微软雅黑" panose="020B0503020204020204" pitchFamily="34" charset="-122"/>
                          <a:ea typeface="微软雅黑" panose="020B0503020204020204" pitchFamily="34" charset="-122"/>
                          <a:cs typeface="微软雅黑" panose="020B0503020204020204" pitchFamily="34" charset="-122"/>
                        </a:rPr>
                        <a:t>眼部整形方向</a:t>
                      </a:r>
                      <a:endParaRPr lang="zh-CN" altLang="en-US" sz="1500" b="0" i="0" spc="120">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indent="0" algn="l" fontAlgn="auto">
                        <a:lnSpc>
                          <a:spcPct val="120000"/>
                        </a:lnSpc>
                        <a:spcBef>
                          <a:spcPts val="0"/>
                        </a:spcBef>
                        <a:spcAft>
                          <a:spcPts val="0"/>
                        </a:spcAft>
                        <a:buNone/>
                      </a:pPr>
                      <a:r>
                        <a:rPr lang="zh-CN" altLang="en-US" sz="1500" b="0" spc="120">
                          <a:solidFill>
                            <a:schemeClr val="tx1"/>
                          </a:solidFill>
                          <a:uFillTx/>
                          <a:latin typeface="微软雅黑" panose="020B0503020204020204" pitchFamily="34" charset="-122"/>
                          <a:ea typeface="微软雅黑" panose="020B0503020204020204" pitchFamily="34" charset="-122"/>
                        </a:rPr>
                        <a:t>提升复杂眼修复技术层级</a:t>
                      </a:r>
                      <a:endParaRPr lang="zh-CN" altLang="en-US" sz="1500" b="0" spc="120">
                        <a:solidFill>
                          <a:schemeClr val="tx1"/>
                        </a:solidFill>
                        <a:uFillTx/>
                        <a:latin typeface="微软雅黑" panose="020B0503020204020204" pitchFamily="34" charset="-122"/>
                        <a:ea typeface="微软雅黑" panose="020B0503020204020204" pitchFamily="34" charset="-122"/>
                      </a:endParaRPr>
                    </a:p>
                  </a:txBody>
                  <a:tcPr marL="177800" marR="177800" marT="107950" marB="10795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graphicFrame>
        <p:nvGraphicFramePr>
          <p:cNvPr id="11" name="表格 10"/>
          <p:cNvGraphicFramePr/>
          <p:nvPr>
            <p:custDataLst>
              <p:tags r:id="rId4"/>
            </p:custDataLst>
          </p:nvPr>
        </p:nvGraphicFramePr>
        <p:xfrm>
          <a:off x="457200" y="5768340"/>
          <a:ext cx="8444230" cy="820420"/>
        </p:xfrm>
        <a:graphic>
          <a:graphicData uri="http://schemas.openxmlformats.org/drawingml/2006/table">
            <a:tbl>
              <a:tblPr firstRow="1" bandRow="1">
                <a:tableStyleId>{5C22544A-7EE6-4342-B048-85BDC9FD1C3A}</a:tableStyleId>
              </a:tblPr>
              <a:tblGrid>
                <a:gridCol w="1429385"/>
                <a:gridCol w="7014845"/>
              </a:tblGrid>
              <a:tr h="820420">
                <a:tc>
                  <a:txBody>
                    <a:bodyPr/>
                    <a:p>
                      <a:pPr fontAlgn="ctr">
                        <a:buNone/>
                      </a:pPr>
                      <a:r>
                        <a:rPr lang="zh-CN" altLang="en-US" sz="1800">
                          <a:solidFill>
                            <a:schemeClr val="tx1"/>
                          </a:solidFill>
                          <a:latin typeface="微软雅黑" panose="020B0503020204020204" pitchFamily="34" charset="-122"/>
                          <a:ea typeface="微软雅黑" panose="020B0503020204020204" pitchFamily="34" charset="-122"/>
                          <a:sym typeface="+mn-ea"/>
                        </a:rPr>
                        <a:t>工作计划</a:t>
                      </a:r>
                      <a:endParaRPr lang="zh-CN" altLang="en-US" sz="1800">
                        <a:solidFill>
                          <a:schemeClr val="tx1"/>
                        </a:solidFill>
                        <a:latin typeface="微软雅黑" panose="020B0503020204020204" pitchFamily="34" charset="-122"/>
                        <a:ea typeface="微软雅黑" panose="020B0503020204020204" pitchFamily="34" charset="-122"/>
                        <a:sym typeface="+mn-ea"/>
                      </a:endParaRPr>
                    </a:p>
                  </a:txBody>
                  <a:tcPr anchor="ctr" anchorCtr="0">
                    <a:solidFill>
                      <a:schemeClr val="accent1">
                        <a:lumMod val="75000"/>
                      </a:schemeClr>
                    </a:solidFill>
                  </a:tcPr>
                </a:tc>
                <a:tc>
                  <a:txBody>
                    <a:bodyPr/>
                    <a:p>
                      <a:pPr fontAlgn="ctr">
                        <a:buNone/>
                      </a:pPr>
                      <a:r>
                        <a:rPr lang="zh-CN" altLang="en-US"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新增领域：鼻整形、形体整形、皮肤整形专家引入</a:t>
                      </a:r>
                      <a:endParaRPr lang="zh-CN" altLang="en-US"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fontAlgn="ctr">
                        <a:buNone/>
                      </a:pPr>
                      <a:r>
                        <a:rPr lang="zh-CN" altLang="en-US"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私密项目：联合泌尿外科</a:t>
                      </a:r>
                      <a:r>
                        <a:rPr lang="en-US" altLang="zh-CN"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妇产科，打造李新、余雪梅抖音黄</a:t>
                      </a:r>
                      <a:r>
                        <a:rPr lang="en-US" altLang="zh-CN"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VIP</a:t>
                      </a:r>
                      <a:endParaRPr lang="en-US" altLang="zh-CN"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1">
                        <a:lumMod val="40000"/>
                        <a:lumOff val="60000"/>
                      </a:schemeClr>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aphicFrame>
        <p:nvGraphicFramePr>
          <p:cNvPr id="2" name="表格 1"/>
          <p:cNvGraphicFramePr/>
          <p:nvPr>
            <p:custDataLst>
              <p:tags r:id="rId2"/>
            </p:custDataLst>
          </p:nvPr>
        </p:nvGraphicFramePr>
        <p:xfrm>
          <a:off x="395605" y="1008380"/>
          <a:ext cx="8448675" cy="1492250"/>
        </p:xfrm>
        <a:graphic>
          <a:graphicData uri="http://schemas.openxmlformats.org/drawingml/2006/table">
            <a:tbl>
              <a:tblPr firstRow="1" bandRow="1">
                <a:tableStyleId>{5C22544A-7EE6-4342-B048-85BDC9FD1C3A}</a:tableStyleId>
              </a:tblPr>
              <a:tblGrid>
                <a:gridCol w="2011680"/>
                <a:gridCol w="6436995"/>
              </a:tblGrid>
              <a:tr h="466090">
                <a:tc gridSpan="2">
                  <a:txBody>
                    <a:bodyPr/>
                    <a:p>
                      <a:pPr>
                        <a:buNone/>
                      </a:pPr>
                      <a:r>
                        <a:rPr lang="zh-CN" altLang="en-US" sz="2400" spc="13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眼科</a:t>
                      </a:r>
                      <a:endParaRPr lang="zh-CN" altLang="en-US" sz="2400" spc="13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1"/>
                </a:tc>
                <a:tc hMerge="1">
                  <a:tcPr anchor="ctr" anchorCtr="1"/>
                </a:tc>
              </a:tr>
              <a:tr h="373380">
                <a:tc>
                  <a:txBody>
                    <a:bodyPr/>
                    <a:p>
                      <a:pPr>
                        <a:buNone/>
                      </a:pPr>
                      <a:r>
                        <a:rPr lang="zh-CN" altLang="en-US" sz="1800">
                          <a:latin typeface="微软雅黑" panose="020B0503020204020204" pitchFamily="34" charset="-122"/>
                          <a:ea typeface="微软雅黑" panose="020B0503020204020204" pitchFamily="34" charset="-122"/>
                          <a:sym typeface="+mn-ea"/>
                        </a:rPr>
                        <a:t>合作专家</a:t>
                      </a:r>
                      <a:endParaRPr lang="zh-CN" altLang="en-US">
                        <a:latin typeface="微软雅黑" panose="020B0503020204020204" pitchFamily="34" charset="-122"/>
                        <a:ea typeface="微软雅黑" panose="020B0503020204020204" pitchFamily="34" charset="-122"/>
                      </a:endParaRPr>
                    </a:p>
                  </a:txBody>
                  <a:tcPr/>
                </a:tc>
                <a:tc>
                  <a:txBody>
                    <a:bodyPr/>
                    <a:p>
                      <a:pPr>
                        <a:buNone/>
                      </a:pPr>
                      <a:r>
                        <a:rPr lang="zh-CN" altLang="en-US">
                          <a:latin typeface="微软雅黑" panose="020B0503020204020204" pitchFamily="34" charset="-122"/>
                          <a:ea typeface="微软雅黑" panose="020B0503020204020204" pitchFamily="34" charset="-122"/>
                        </a:rPr>
                        <a:t>白继、李付亮，弥补屈光和白内障病种短板</a:t>
                      </a:r>
                      <a:endParaRPr lang="zh-CN" altLang="en-US">
                        <a:latin typeface="微软雅黑" panose="020B0503020204020204" pitchFamily="34" charset="-122"/>
                        <a:ea typeface="微软雅黑" panose="020B0503020204020204" pitchFamily="34" charset="-122"/>
                      </a:endParaRPr>
                    </a:p>
                  </a:txBody>
                  <a:tcPr/>
                </a:tc>
              </a:tr>
              <a:tr h="652780">
                <a:tc>
                  <a:txBody>
                    <a:bodyPr/>
                    <a:p>
                      <a:pPr>
                        <a:buNone/>
                      </a:pPr>
                      <a:r>
                        <a:rPr lang="zh-CN" altLang="en-US" sz="1800">
                          <a:latin typeface="微软雅黑" panose="020B0503020204020204" pitchFamily="34" charset="-122"/>
                          <a:ea typeface="微软雅黑" panose="020B0503020204020204" pitchFamily="34" charset="-122"/>
                          <a:sym typeface="+mn-ea"/>
                        </a:rPr>
                        <a:t>下一步计划</a:t>
                      </a:r>
                      <a:endParaRPr lang="zh-CN" altLang="en-US" sz="1800">
                        <a:latin typeface="微软雅黑" panose="020B0503020204020204" pitchFamily="34" charset="-122"/>
                        <a:ea typeface="微软雅黑" panose="020B0503020204020204" pitchFamily="34" charset="-122"/>
                      </a:endParaRPr>
                    </a:p>
                  </a:txBody>
                  <a:tcPr/>
                </a:tc>
                <a:tc>
                  <a:txBody>
                    <a:bodyPr/>
                    <a:p>
                      <a:pPr>
                        <a:buNone/>
                      </a:pPr>
                      <a:r>
                        <a:rPr lang="zh-CN" altLang="en-US" sz="1800">
                          <a:latin typeface="微软雅黑" panose="020B0503020204020204" pitchFamily="34" charset="-122"/>
                          <a:ea typeface="微软雅黑" panose="020B0503020204020204" pitchFamily="34" charset="-122"/>
                        </a:rPr>
                        <a:t>赴银海眼科学习中医眼科技术</a:t>
                      </a:r>
                      <a:endParaRPr lang="zh-CN" altLang="en-US" sz="1800">
                        <a:latin typeface="微软雅黑" panose="020B0503020204020204" pitchFamily="34" charset="-122"/>
                        <a:ea typeface="微软雅黑" panose="020B0503020204020204" pitchFamily="34" charset="-122"/>
                      </a:endParaRPr>
                    </a:p>
                    <a:p>
                      <a:pPr>
                        <a:buNone/>
                      </a:pPr>
                      <a:r>
                        <a:rPr lang="zh-CN" altLang="en-US" sz="1800">
                          <a:latin typeface="微软雅黑" panose="020B0503020204020204" pitchFamily="34" charset="-122"/>
                          <a:ea typeface="微软雅黑" panose="020B0503020204020204" pitchFamily="34" charset="-122"/>
                        </a:rPr>
                        <a:t>重点布局视功能训练+儿童近视防控</a:t>
                      </a:r>
                      <a:endParaRPr lang="zh-CN" altLang="en-US" sz="1800">
                        <a:latin typeface="微软雅黑" panose="020B0503020204020204" pitchFamily="34" charset="-122"/>
                        <a:ea typeface="微软雅黑" panose="020B0503020204020204" pitchFamily="34" charset="-122"/>
                      </a:endParaRPr>
                    </a:p>
                  </a:txBody>
                  <a:tcPr/>
                </a:tc>
              </a:tr>
            </a:tbl>
          </a:graphicData>
        </a:graphic>
      </p:graphicFrame>
      <p:graphicFrame>
        <p:nvGraphicFramePr>
          <p:cNvPr id="3" name="表格 2"/>
          <p:cNvGraphicFramePr/>
          <p:nvPr>
            <p:custDataLst>
              <p:tags r:id="rId3"/>
            </p:custDataLst>
          </p:nvPr>
        </p:nvGraphicFramePr>
        <p:xfrm>
          <a:off x="417830" y="3402330"/>
          <a:ext cx="8448675" cy="1492250"/>
        </p:xfrm>
        <a:graphic>
          <a:graphicData uri="http://schemas.openxmlformats.org/drawingml/2006/table">
            <a:tbl>
              <a:tblPr firstRow="1" bandRow="1">
                <a:tableStyleId>{5C22544A-7EE6-4342-B048-85BDC9FD1C3A}</a:tableStyleId>
              </a:tblPr>
              <a:tblGrid>
                <a:gridCol w="2011680"/>
                <a:gridCol w="6436995"/>
              </a:tblGrid>
              <a:tr h="466090">
                <a:tc gridSpan="2">
                  <a:txBody>
                    <a:bodyPr/>
                    <a:p>
                      <a:pPr>
                        <a:buNone/>
                      </a:pPr>
                      <a:r>
                        <a:rPr lang="zh-CN" altLang="en-US" sz="2400" spc="13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口腔科</a:t>
                      </a:r>
                      <a:endParaRPr lang="zh-CN" altLang="en-US" sz="2400" spc="13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1"/>
                </a:tc>
                <a:tc hMerge="1">
                  <a:tcPr anchor="ctr" anchorCtr="1"/>
                </a:tc>
              </a:tr>
              <a:tr h="373380">
                <a:tc>
                  <a:txBody>
                    <a:bodyPr/>
                    <a:p>
                      <a:pPr>
                        <a:buNone/>
                      </a:pPr>
                      <a:r>
                        <a:rPr lang="zh-CN" altLang="en-US" sz="1800">
                          <a:latin typeface="微软雅黑" panose="020B0503020204020204" pitchFamily="34" charset="-122"/>
                          <a:ea typeface="微软雅黑" panose="020B0503020204020204" pitchFamily="34" charset="-122"/>
                          <a:sym typeface="+mn-ea"/>
                        </a:rPr>
                        <a:t>合作专家</a:t>
                      </a:r>
                      <a:endParaRPr lang="zh-CN" altLang="en-US">
                        <a:latin typeface="微软雅黑" panose="020B0503020204020204" pitchFamily="34" charset="-122"/>
                        <a:ea typeface="微软雅黑" panose="020B0503020204020204" pitchFamily="34" charset="-122"/>
                      </a:endParaRPr>
                    </a:p>
                  </a:txBody>
                  <a:tcPr/>
                </a:tc>
                <a:tc>
                  <a:txBody>
                    <a:bodyPr/>
                    <a:p>
                      <a:pPr>
                        <a:buNone/>
                      </a:pPr>
                      <a:endParaRPr lang="zh-CN" altLang="en-US">
                        <a:latin typeface="微软雅黑" panose="020B0503020204020204" pitchFamily="34" charset="-122"/>
                        <a:ea typeface="微软雅黑" panose="020B0503020204020204" pitchFamily="34" charset="-122"/>
                      </a:endParaRPr>
                    </a:p>
                  </a:txBody>
                  <a:tcPr/>
                </a:tc>
              </a:tr>
              <a:tr h="652780">
                <a:tc>
                  <a:txBody>
                    <a:bodyPr/>
                    <a:p>
                      <a:pPr>
                        <a:buNone/>
                      </a:pPr>
                      <a:r>
                        <a:rPr lang="zh-CN" altLang="en-US" sz="1800">
                          <a:latin typeface="微软雅黑" panose="020B0503020204020204" pitchFamily="34" charset="-122"/>
                          <a:ea typeface="微软雅黑" panose="020B0503020204020204" pitchFamily="34" charset="-122"/>
                          <a:sym typeface="+mn-ea"/>
                        </a:rPr>
                        <a:t>下一步计划</a:t>
                      </a:r>
                      <a:endParaRPr lang="zh-CN" altLang="en-US" sz="1800">
                        <a:latin typeface="微软雅黑" panose="020B0503020204020204" pitchFamily="34" charset="-122"/>
                        <a:ea typeface="微软雅黑" panose="020B0503020204020204" pitchFamily="34" charset="-122"/>
                      </a:endParaRPr>
                    </a:p>
                  </a:txBody>
                  <a:tcPr/>
                </a:tc>
                <a:tc>
                  <a:txBody>
                    <a:bodyPr/>
                    <a:p>
                      <a:pPr>
                        <a:buNone/>
                      </a:pPr>
                      <a:endParaRPr lang="zh-CN" altLang="en-US" sz="1800">
                        <a:latin typeface="微软雅黑" panose="020B0503020204020204" pitchFamily="34" charset="-122"/>
                        <a:ea typeface="微软雅黑" panose="020B0503020204020204" pitchFamily="34" charset="-122"/>
                      </a:endParaRPr>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376555" y="365125"/>
            <a:ext cx="6858000" cy="645160"/>
          </a:xfrm>
        </p:spPr>
        <p:txBody>
          <a:bodyPr>
            <a:normAutofit fontScale="90000"/>
          </a:bodyPr>
          <a:p>
            <a:pPr algn="l"/>
            <a:r>
              <a:rPr lang="zh-CN" altLang="en-US" sz="2800" b="1">
                <a:solidFill>
                  <a:srgbClr val="2E75B5"/>
                </a:solidFill>
                <a:latin typeface="微软雅黑" panose="020B0503020204020204" pitchFamily="34" charset="-122"/>
                <a:ea typeface="微软雅黑" panose="020B0503020204020204" pitchFamily="34" charset="-122"/>
                <a:sym typeface="+mn-ea"/>
              </a:rPr>
              <a:t>六、培育新增长极</a:t>
            </a:r>
            <a:r>
              <a:rPr lang="en-US" altLang="zh-CN" sz="2800" b="1">
                <a:solidFill>
                  <a:srgbClr val="2E75B5"/>
                </a:solidFill>
                <a:latin typeface="微软雅黑" panose="020B0503020204020204" pitchFamily="34" charset="-122"/>
                <a:ea typeface="微软雅黑" panose="020B0503020204020204" pitchFamily="34" charset="-122"/>
                <a:sym typeface="+mn-ea"/>
              </a:rPr>
              <a:t> — </a:t>
            </a:r>
            <a:r>
              <a:rPr lang="zh-CN" altLang="en-US" sz="2800" b="1">
                <a:solidFill>
                  <a:srgbClr val="2E75B5"/>
                </a:solidFill>
                <a:latin typeface="微软雅黑" panose="020B0503020204020204" pitchFamily="34" charset="-122"/>
                <a:ea typeface="微软雅黑" panose="020B0503020204020204" pitchFamily="34" charset="-122"/>
                <a:sym typeface="+mn-ea"/>
              </a:rPr>
              <a:t>治未病中心</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sp>
        <p:nvSpPr>
          <p:cNvPr id="7" name="矩形: 圆角 1"/>
          <p:cNvSpPr/>
          <p:nvPr>
            <p:custDataLst>
              <p:tags r:id="rId3"/>
            </p:custDataLst>
          </p:nvPr>
        </p:nvSpPr>
        <p:spPr>
          <a:xfrm>
            <a:off x="196850" y="3228975"/>
            <a:ext cx="8446770" cy="892800"/>
          </a:xfrm>
          <a:prstGeom prst="roundRect">
            <a:avLst>
              <a:gd name="adj" fmla="val 10881"/>
            </a:avLst>
          </a:prstGeom>
          <a:solidFill>
            <a:srgbClr val="FFFFFF"/>
          </a:solidFill>
          <a:ln w="25400">
            <a:solidFill>
              <a:schemeClr val="accent3"/>
            </a:solidFill>
          </a:ln>
          <a:effectLst>
            <a:outerShdw blurRad="203200" dist="76200" dir="5400000" algn="t" rotWithShape="0">
              <a:schemeClr val="accent3">
                <a:alpha val="1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 name="正文"/>
          <p:cNvSpPr txBox="1"/>
          <p:nvPr>
            <p:custDataLst>
              <p:tags r:id="rId4"/>
            </p:custDataLst>
          </p:nvPr>
        </p:nvSpPr>
        <p:spPr>
          <a:xfrm>
            <a:off x="1280795" y="3221990"/>
            <a:ext cx="7360285" cy="814070"/>
          </a:xfrm>
          <a:prstGeom prst="rect">
            <a:avLst/>
          </a:prstGeom>
          <a:noFill/>
        </p:spPr>
        <p:txBody>
          <a:bodyPr wrap="square" lIns="0" tIns="0" rIns="0" bIns="72000" rtlCol="0" anchor="ctr" anchorCtr="0">
            <a:normAutofit fontScale="90000"/>
          </a:bodyPr>
          <a:lstStyle>
            <a:defPPr>
              <a:defRPr lang="zh-CN"/>
            </a:defPPr>
            <a:lvl1pPr indent="0" algn="just" fontAlgn="auto">
              <a:lnSpc>
                <a:spcPct val="130000"/>
              </a:lnSpc>
              <a:spcAft>
                <a:spcPts val="1000"/>
              </a:spcAft>
              <a:defRPr sz="1600">
                <a:solidFill>
                  <a:schemeClr val="tx1">
                    <a:lumMod val="65000"/>
                    <a:lumOff val="35000"/>
                  </a:schemeClr>
                </a:solidFill>
                <a:uFillTx/>
                <a:latin typeface="+中文正文" charset="0"/>
              </a:defRPr>
            </a:lvl1pPr>
          </a:lstStyle>
          <a:p>
            <a:pPr marR="0" algn="l">
              <a:lnSpc>
                <a:spcPct val="150000"/>
              </a:lnSpc>
              <a:spcBef>
                <a:spcPts val="0"/>
              </a:spcBef>
              <a:spcAft>
                <a:spcPts val="0"/>
              </a:spcAft>
              <a:buClrTx/>
              <a:buSzTx/>
              <a:buFont typeface="Wingdings" panose="05000000000000000000" charset="0"/>
              <a:buNone/>
            </a:pP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新增足脊康复、针刀治疗业务，</a:t>
            </a:r>
            <a:r>
              <a:rPr lang="en-US" altLang="zh-CN"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1 - 6</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月新增收入</a:t>
            </a:r>
            <a:r>
              <a:rPr lang="en-US" altLang="zh-CN"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37.5</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万；</a:t>
            </a:r>
            <a:endPar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R="0" algn="l">
              <a:lnSpc>
                <a:spcPct val="150000"/>
              </a:lnSpc>
              <a:spcBef>
                <a:spcPts val="0"/>
              </a:spcBef>
              <a:spcAft>
                <a:spcPts val="0"/>
              </a:spcAft>
              <a:buClrTx/>
              <a:buSzTx/>
              <a:buFont typeface="Wingdings" panose="05000000000000000000" charset="0"/>
              <a:buNone/>
            </a:pPr>
            <a:r>
              <a:rPr lang="zh-CN" altLang="en-US" sz="18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推出埋线特色项目，针对失眠、减肥、胃肠调理等，上线</a:t>
            </a:r>
            <a:r>
              <a:rPr lang="en-US" altLang="zh-CN" sz="18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18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项线上套餐产品</a:t>
            </a:r>
            <a:endPar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圆角 3"/>
          <p:cNvSpPr/>
          <p:nvPr>
            <p:custDataLst>
              <p:tags r:id="rId5"/>
            </p:custDataLst>
          </p:nvPr>
        </p:nvSpPr>
        <p:spPr>
          <a:xfrm>
            <a:off x="187960" y="3226435"/>
            <a:ext cx="1080000" cy="892800"/>
          </a:xfrm>
          <a:prstGeom prst="roundRect">
            <a:avLst>
              <a:gd name="adj" fmla="val 10881"/>
            </a:avLst>
          </a:prstGeom>
          <a:gradFill flip="none" rotWithShape="1">
            <a:gsLst>
              <a:gs pos="69000">
                <a:schemeClr val="accent3">
                  <a:alpha val="100000"/>
                </a:schemeClr>
              </a:gs>
              <a:gs pos="0">
                <a:schemeClr val="accent3">
                  <a:lumMod val="60000"/>
                  <a:lumOff val="40000"/>
                  <a:alpha val="100000"/>
                </a:schemeClr>
              </a:gs>
            </a:gsLst>
            <a:lin ang="2700000" scaled="1"/>
            <a:tileRect/>
          </a:gra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rPr>
              <a:t>3</a:t>
            </a:r>
            <a:endPar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endParaRPr>
          </a:p>
        </p:txBody>
      </p:sp>
      <p:sp>
        <p:nvSpPr>
          <p:cNvPr id="10" name="矩形: 圆角 4"/>
          <p:cNvSpPr/>
          <p:nvPr>
            <p:custDataLst>
              <p:tags r:id="rId6"/>
            </p:custDataLst>
          </p:nvPr>
        </p:nvSpPr>
        <p:spPr>
          <a:xfrm>
            <a:off x="196850" y="2289175"/>
            <a:ext cx="8446770" cy="888365"/>
          </a:xfrm>
          <a:prstGeom prst="roundRect">
            <a:avLst>
              <a:gd name="adj" fmla="val 10881"/>
            </a:avLst>
          </a:prstGeom>
          <a:solidFill>
            <a:srgbClr val="FFFFFF"/>
          </a:solidFill>
          <a:ln w="25400">
            <a:solidFill>
              <a:schemeClr val="accent2"/>
            </a:solidFill>
          </a:ln>
          <a:effectLst>
            <a:outerShdw blurRad="203200" dist="76200" dir="5400000" algn="t" rotWithShape="0">
              <a:schemeClr val="accent2">
                <a:alpha val="1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正文"/>
          <p:cNvSpPr txBox="1"/>
          <p:nvPr>
            <p:custDataLst>
              <p:tags r:id="rId7"/>
            </p:custDataLst>
          </p:nvPr>
        </p:nvSpPr>
        <p:spPr>
          <a:xfrm>
            <a:off x="1267460" y="2260600"/>
            <a:ext cx="7269480" cy="895985"/>
          </a:xfrm>
          <a:prstGeom prst="rect">
            <a:avLst/>
          </a:prstGeom>
          <a:noFill/>
        </p:spPr>
        <p:txBody>
          <a:bodyPr wrap="square" lIns="0" tIns="0" rIns="0" bIns="72000" rtlCol="0" anchor="ctr" anchorCtr="0">
            <a:normAutofit lnSpcReduction="10000"/>
          </a:bodyPr>
          <a:lstStyle>
            <a:defPPr>
              <a:defRPr lang="zh-CN"/>
            </a:defPPr>
            <a:lvl1pPr indent="0" algn="just" fontAlgn="auto">
              <a:lnSpc>
                <a:spcPct val="130000"/>
              </a:lnSpc>
              <a:spcAft>
                <a:spcPts val="1000"/>
              </a:spcAft>
              <a:defRPr sz="1600">
                <a:solidFill>
                  <a:schemeClr val="tx1">
                    <a:lumMod val="65000"/>
                    <a:lumOff val="35000"/>
                  </a:schemeClr>
                </a:solidFill>
                <a:uFillTx/>
                <a:latin typeface="+中文正文" charset="0"/>
              </a:defRPr>
            </a:lvl1pPr>
          </a:lstStyle>
          <a:p>
            <a:pPr marL="0" marR="0" indent="0" algn="l">
              <a:lnSpc>
                <a:spcPct val="150000"/>
              </a:lnSpc>
              <a:spcBef>
                <a:spcPts val="0"/>
              </a:spcBef>
              <a:spcAft>
                <a:spcPts val="0"/>
              </a:spcAft>
            </a:pP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引进中医专家1人、中医技师1人、兼职皮肤医师1人、皮肤技师1人、中医及皮肤专职咨询客服1人</a:t>
            </a:r>
            <a:endPar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圆角 10"/>
          <p:cNvSpPr/>
          <p:nvPr>
            <p:custDataLst>
              <p:tags r:id="rId8"/>
            </p:custDataLst>
          </p:nvPr>
        </p:nvSpPr>
        <p:spPr>
          <a:xfrm>
            <a:off x="188119" y="2287767"/>
            <a:ext cx="1080000" cy="892800"/>
          </a:xfrm>
          <a:prstGeom prst="roundRect">
            <a:avLst>
              <a:gd name="adj" fmla="val 10881"/>
            </a:avLst>
          </a:prstGeom>
          <a:gradFill flip="none" rotWithShape="1">
            <a:gsLst>
              <a:gs pos="69000">
                <a:schemeClr val="accent2">
                  <a:alpha val="100000"/>
                </a:schemeClr>
              </a:gs>
              <a:gs pos="0">
                <a:schemeClr val="accent2">
                  <a:lumMod val="60000"/>
                  <a:lumOff val="40000"/>
                  <a:alpha val="100000"/>
                </a:schemeClr>
              </a:gs>
            </a:gsLst>
            <a:lin ang="2700000" scaled="1"/>
            <a:tileRect/>
          </a:gra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rPr>
              <a:t>2</a:t>
            </a:r>
            <a:endPar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endParaRPr>
          </a:p>
        </p:txBody>
      </p:sp>
      <p:sp>
        <p:nvSpPr>
          <p:cNvPr id="18" name="矩形: 圆角 11"/>
          <p:cNvSpPr/>
          <p:nvPr>
            <p:custDataLst>
              <p:tags r:id="rId9"/>
            </p:custDataLst>
          </p:nvPr>
        </p:nvSpPr>
        <p:spPr>
          <a:xfrm>
            <a:off x="196850" y="1355090"/>
            <a:ext cx="8446770" cy="888365"/>
          </a:xfrm>
          <a:prstGeom prst="roundRect">
            <a:avLst>
              <a:gd name="adj" fmla="val 10881"/>
            </a:avLst>
          </a:prstGeom>
          <a:solidFill>
            <a:srgbClr val="FFFFFF"/>
          </a:solidFill>
          <a:ln w="25400">
            <a:solidFill>
              <a:schemeClr val="accent1"/>
            </a:solidFill>
          </a:ln>
          <a:effectLst>
            <a:outerShdw blurRad="203200" dist="76200" dir="5400000" algn="t" rotWithShape="0">
              <a:schemeClr val="accent1">
                <a:alpha val="1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正文"/>
          <p:cNvSpPr txBox="1"/>
          <p:nvPr>
            <p:custDataLst>
              <p:tags r:id="rId10"/>
            </p:custDataLst>
          </p:nvPr>
        </p:nvSpPr>
        <p:spPr>
          <a:xfrm>
            <a:off x="1268095" y="1355090"/>
            <a:ext cx="7374890" cy="937895"/>
          </a:xfrm>
          <a:prstGeom prst="rect">
            <a:avLst/>
          </a:prstGeom>
          <a:noFill/>
        </p:spPr>
        <p:txBody>
          <a:bodyPr wrap="square" lIns="0" tIns="0" rIns="0" bIns="72000" rtlCol="0" anchor="ctr" anchorCtr="0"/>
          <a:lstStyle>
            <a:defPPr>
              <a:defRPr lang="zh-CN"/>
            </a:defPPr>
            <a:lvl1pPr indent="0" algn="just" fontAlgn="auto">
              <a:lnSpc>
                <a:spcPct val="130000"/>
              </a:lnSpc>
              <a:spcAft>
                <a:spcPts val="1000"/>
              </a:spcAft>
              <a:defRPr sz="1600">
                <a:solidFill>
                  <a:schemeClr val="tx1">
                    <a:lumMod val="65000"/>
                    <a:lumOff val="35000"/>
                  </a:schemeClr>
                </a:solidFill>
                <a:uFillTx/>
                <a:latin typeface="+中文正文" charset="0"/>
              </a:defRPr>
            </a:lvl1pPr>
          </a:lstStyle>
          <a:p>
            <a:pPr marR="0" algn="l">
              <a:lnSpc>
                <a:spcPts val="2800"/>
              </a:lnSpc>
              <a:spcBef>
                <a:spcPts val="0"/>
              </a:spcBef>
              <a:spcAft>
                <a:spcPts val="0"/>
              </a:spcAft>
            </a:pP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引进熏蒸透药仪、牵引床、牵引椅、中医助眠穴位贴、定向透药仪（试用）、德国</a:t>
            </a:r>
            <a:r>
              <a:rPr lang="en-US" altLang="zh-CN"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Derma</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草本焕肤等</a:t>
            </a:r>
            <a:r>
              <a:rPr lang="en-US" altLang="zh-CN"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项新技术、设备、材料</a:t>
            </a:r>
            <a:endPar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矩形: 圆角 14"/>
          <p:cNvSpPr/>
          <p:nvPr>
            <p:custDataLst>
              <p:tags r:id="rId11"/>
            </p:custDataLst>
          </p:nvPr>
        </p:nvSpPr>
        <p:spPr>
          <a:xfrm>
            <a:off x="188119" y="1353402"/>
            <a:ext cx="1080000" cy="891141"/>
          </a:xfrm>
          <a:prstGeom prst="roundRect">
            <a:avLst>
              <a:gd name="adj" fmla="val 10881"/>
            </a:avLst>
          </a:prstGeom>
          <a:gradFill flip="none" rotWithShape="1">
            <a:gsLst>
              <a:gs pos="69000">
                <a:schemeClr val="accent1">
                  <a:alpha val="100000"/>
                </a:schemeClr>
              </a:gs>
              <a:gs pos="0">
                <a:schemeClr val="accent1">
                  <a:lumMod val="60000"/>
                  <a:lumOff val="40000"/>
                  <a:alpha val="100000"/>
                </a:schemeClr>
              </a:gs>
            </a:gsLst>
            <a:lin ang="2700000" scaled="1"/>
            <a:tileRect/>
          </a:gra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rPr>
              <a:t>1</a:t>
            </a:r>
            <a:endPar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endParaRPr>
          </a:p>
        </p:txBody>
      </p:sp>
      <p:sp>
        <p:nvSpPr>
          <p:cNvPr id="11" name="矩形: 圆角 1"/>
          <p:cNvSpPr/>
          <p:nvPr>
            <p:custDataLst>
              <p:tags r:id="rId12"/>
            </p:custDataLst>
          </p:nvPr>
        </p:nvSpPr>
        <p:spPr>
          <a:xfrm>
            <a:off x="209550" y="4184650"/>
            <a:ext cx="8446770" cy="892800"/>
          </a:xfrm>
          <a:prstGeom prst="roundRect">
            <a:avLst>
              <a:gd name="adj" fmla="val 10881"/>
            </a:avLst>
          </a:prstGeom>
          <a:solidFill>
            <a:srgbClr val="FFFFFF"/>
          </a:solidFill>
          <a:ln w="25400">
            <a:solidFill>
              <a:schemeClr val="accent6">
                <a:lumMod val="60000"/>
                <a:lumOff val="40000"/>
              </a:schemeClr>
            </a:solidFill>
          </a:ln>
          <a:effectLst>
            <a:outerShdw blurRad="203200" dist="76200" dir="5400000" algn="t" rotWithShape="0">
              <a:schemeClr val="accent3">
                <a:alpha val="1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正文"/>
          <p:cNvSpPr txBox="1"/>
          <p:nvPr>
            <p:custDataLst>
              <p:tags r:id="rId13"/>
            </p:custDataLst>
          </p:nvPr>
        </p:nvSpPr>
        <p:spPr>
          <a:xfrm>
            <a:off x="1280795" y="4177665"/>
            <a:ext cx="7360285" cy="814070"/>
          </a:xfrm>
          <a:prstGeom prst="rect">
            <a:avLst/>
          </a:prstGeom>
          <a:noFill/>
        </p:spPr>
        <p:txBody>
          <a:bodyPr wrap="square" lIns="0" tIns="0" rIns="0" bIns="72000" rtlCol="0" anchor="ctr" anchorCtr="0">
            <a:normAutofit lnSpcReduction="20000"/>
          </a:bodyPr>
          <a:lstStyle>
            <a:defPPr>
              <a:defRPr lang="zh-CN"/>
            </a:defPPr>
            <a:lvl1pPr indent="0" algn="just" fontAlgn="auto">
              <a:lnSpc>
                <a:spcPct val="130000"/>
              </a:lnSpc>
              <a:spcAft>
                <a:spcPts val="1000"/>
              </a:spcAft>
              <a:defRPr sz="1600">
                <a:solidFill>
                  <a:schemeClr val="tx1">
                    <a:lumMod val="65000"/>
                    <a:lumOff val="35000"/>
                  </a:schemeClr>
                </a:solidFill>
                <a:uFillTx/>
                <a:latin typeface="+中文正文" charset="0"/>
              </a:defRPr>
            </a:lvl1pPr>
          </a:lstStyle>
          <a:p>
            <a:pPr marR="0" algn="l">
              <a:lnSpc>
                <a:spcPct val="150000"/>
              </a:lnSpc>
              <a:spcBef>
                <a:spcPts val="0"/>
              </a:spcBef>
              <a:spcAft>
                <a:spcPts val="0"/>
              </a:spcAft>
              <a:buClrTx/>
              <a:buSzTx/>
              <a:buFont typeface="Wingdings" panose="05000000000000000000" charset="0"/>
              <a:buNone/>
            </a:pPr>
            <a:r>
              <a:rPr lang="zh-CN" altLang="en-US" sz="18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完成</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五行茶、轻韵茶配方研发，启动</a:t>
            </a:r>
            <a:r>
              <a:rPr lang="en-US" altLang="zh-CN"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OEM</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合作与产品设计，已线上线下发售</a:t>
            </a:r>
            <a:endPar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圆角 3"/>
          <p:cNvSpPr/>
          <p:nvPr>
            <p:custDataLst>
              <p:tags r:id="rId14"/>
            </p:custDataLst>
          </p:nvPr>
        </p:nvSpPr>
        <p:spPr>
          <a:xfrm>
            <a:off x="200660" y="4182110"/>
            <a:ext cx="1080000" cy="892800"/>
          </a:xfrm>
          <a:prstGeom prst="roundRect">
            <a:avLst>
              <a:gd name="adj" fmla="val 10881"/>
            </a:avLst>
          </a:prstGeom>
          <a:solidFill>
            <a:schemeClr val="accent6">
              <a:lumMod val="60000"/>
              <a:lumOff val="40000"/>
            </a:schemeClr>
          </a:solidFill>
          <a:ln w="254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rPr>
              <a:t>4</a:t>
            </a:r>
            <a:endPar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endParaRPr>
          </a:p>
        </p:txBody>
      </p:sp>
      <p:sp>
        <p:nvSpPr>
          <p:cNvPr id="15" name="矩形: 圆角 1"/>
          <p:cNvSpPr/>
          <p:nvPr>
            <p:custDataLst>
              <p:tags r:id="rId15"/>
            </p:custDataLst>
          </p:nvPr>
        </p:nvSpPr>
        <p:spPr>
          <a:xfrm>
            <a:off x="194945" y="5119370"/>
            <a:ext cx="8446770" cy="892800"/>
          </a:xfrm>
          <a:prstGeom prst="roundRect">
            <a:avLst>
              <a:gd name="adj" fmla="val 10881"/>
            </a:avLst>
          </a:prstGeom>
          <a:solidFill>
            <a:srgbClr val="FFFFFF"/>
          </a:solidFill>
          <a:ln w="25400">
            <a:solidFill>
              <a:schemeClr val="accent1">
                <a:lumMod val="75000"/>
              </a:schemeClr>
            </a:solidFill>
          </a:ln>
          <a:effectLst>
            <a:outerShdw blurRad="203200" dist="76200" dir="5400000" algn="t" rotWithShape="0">
              <a:schemeClr val="accent3">
                <a:alpha val="1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正文"/>
          <p:cNvSpPr txBox="1"/>
          <p:nvPr>
            <p:custDataLst>
              <p:tags r:id="rId16"/>
            </p:custDataLst>
          </p:nvPr>
        </p:nvSpPr>
        <p:spPr>
          <a:xfrm>
            <a:off x="1280795" y="5112385"/>
            <a:ext cx="7360285" cy="814070"/>
          </a:xfrm>
          <a:prstGeom prst="rect">
            <a:avLst/>
          </a:prstGeom>
          <a:noFill/>
        </p:spPr>
        <p:txBody>
          <a:bodyPr wrap="square" lIns="0" tIns="0" rIns="0" bIns="72000" rtlCol="0" anchor="ctr" anchorCtr="0">
            <a:normAutofit lnSpcReduction="20000"/>
          </a:bodyPr>
          <a:lstStyle>
            <a:defPPr>
              <a:defRPr lang="zh-CN"/>
            </a:defPPr>
            <a:lvl1pPr indent="0" algn="just" fontAlgn="auto">
              <a:lnSpc>
                <a:spcPct val="130000"/>
              </a:lnSpc>
              <a:spcAft>
                <a:spcPts val="1000"/>
              </a:spcAft>
              <a:defRPr sz="1600">
                <a:solidFill>
                  <a:schemeClr val="tx1">
                    <a:lumMod val="65000"/>
                    <a:lumOff val="35000"/>
                  </a:schemeClr>
                </a:solidFill>
                <a:uFillTx/>
                <a:latin typeface="+中文正文" charset="0"/>
              </a:defRPr>
            </a:lvl1pPr>
          </a:lstStyle>
          <a:p>
            <a:pPr marR="0" algn="l">
              <a:lnSpc>
                <a:spcPct val="150000"/>
              </a:lnSpc>
              <a:spcBef>
                <a:spcPts val="0"/>
              </a:spcBef>
              <a:spcAft>
                <a:spcPts val="0"/>
              </a:spcAft>
              <a:buClrTx/>
              <a:buSzTx/>
              <a:buFont typeface="Wingdings" panose="05000000000000000000" charset="0"/>
              <a:buNone/>
            </a:pP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开展</a:t>
            </a:r>
            <a:r>
              <a:rPr lang="en-US" altLang="zh-CN"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32</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场中医移动门诊，累计服务近</a:t>
            </a:r>
            <a:r>
              <a:rPr lang="en-US" altLang="zh-CN"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600</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人次，现场诊疗收入</a:t>
            </a:r>
            <a:r>
              <a:rPr lang="en-US" altLang="zh-CN"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万</a:t>
            </a:r>
            <a:endParaRPr lang="zh-CN" altLang="en-US" sz="1800" kern="1200" spc="130" dirty="0">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矩形: 圆角 3"/>
          <p:cNvSpPr/>
          <p:nvPr>
            <p:custDataLst>
              <p:tags r:id="rId17"/>
            </p:custDataLst>
          </p:nvPr>
        </p:nvSpPr>
        <p:spPr>
          <a:xfrm>
            <a:off x="186055" y="5116830"/>
            <a:ext cx="1080000" cy="892800"/>
          </a:xfrm>
          <a:prstGeom prst="roundRect">
            <a:avLst>
              <a:gd name="adj" fmla="val 10881"/>
            </a:avLst>
          </a:prstGeom>
          <a:solidFill>
            <a:schemeClr val="accent1">
              <a:lumMod val="75000"/>
            </a:schemeClr>
          </a:solid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rPr>
              <a:t>5</a:t>
            </a:r>
            <a:endParaRPr lang="en-US" altLang="zh-CN" sz="2600" b="1" dirty="0">
              <a:gradFill flip="none" rotWithShape="1">
                <a:gsLst>
                  <a:gs pos="69000">
                    <a:schemeClr val="accent1">
                      <a:lumMod val="20000"/>
                      <a:lumOff val="80000"/>
                      <a:alpha val="100000"/>
                    </a:schemeClr>
                  </a:gs>
                  <a:gs pos="0">
                    <a:srgbClr val="FFFFFF"/>
                  </a:gs>
                </a:gsLst>
                <a:lin ang="16200000" scaled="1"/>
                <a:tileRect/>
              </a:gra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376555" y="-635"/>
            <a:ext cx="6858000" cy="645160"/>
          </a:xfrm>
        </p:spPr>
        <p:txBody>
          <a:bodyPr>
            <a:normAutofit fontScale="90000"/>
          </a:bodyPr>
          <a:p>
            <a:pPr algn="l"/>
            <a:r>
              <a:rPr lang="en-US" altLang="zh-CN" sz="2800" b="1">
                <a:solidFill>
                  <a:srgbClr val="2E75B5"/>
                </a:solidFill>
                <a:latin typeface="微软雅黑" panose="020B0503020204020204" pitchFamily="34" charset="-122"/>
                <a:ea typeface="微软雅黑" panose="020B0503020204020204" pitchFamily="34" charset="-122"/>
                <a:sym typeface="+mn-ea"/>
              </a:rPr>
              <a:t> </a:t>
            </a:r>
            <a:r>
              <a:rPr lang="zh-CN" altLang="en-US" sz="2800" b="1">
                <a:solidFill>
                  <a:srgbClr val="2E75B5"/>
                </a:solidFill>
                <a:latin typeface="微软雅黑" panose="020B0503020204020204" pitchFamily="34" charset="-122"/>
                <a:ea typeface="微软雅黑" panose="020B0503020204020204" pitchFamily="34" charset="-122"/>
                <a:sym typeface="+mn-ea"/>
              </a:rPr>
              <a:t>治未病中心</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sp>
        <p:nvSpPr>
          <p:cNvPr id="12" name="矩形 11"/>
          <p:cNvSpPr/>
          <p:nvPr>
            <p:custDataLst>
              <p:tags r:id="rId3"/>
            </p:custDataLst>
          </p:nvPr>
        </p:nvSpPr>
        <p:spPr>
          <a:xfrm>
            <a:off x="521970" y="809490"/>
            <a:ext cx="8100060" cy="3699000"/>
          </a:xfrm>
          <a:prstGeom prst="rect">
            <a:avLst/>
          </a:prstGeom>
          <a:gradFill>
            <a:gsLst>
              <a:gs pos="0">
                <a:schemeClr val="accent1">
                  <a:alpha val="5000"/>
                </a:schemeClr>
              </a:gs>
              <a:gs pos="10000">
                <a:schemeClr val="accent1">
                  <a:lumMod val="45000"/>
                  <a:lumOff val="55000"/>
                  <a:alpha val="0"/>
                </a:schemeClr>
              </a:gs>
              <a:gs pos="86000">
                <a:schemeClr val="accent1">
                  <a:lumMod val="45000"/>
                  <a:lumOff val="55000"/>
                  <a:alpha val="0"/>
                </a:schemeClr>
              </a:gs>
              <a:gs pos="100000">
                <a:schemeClr val="accent1">
                  <a:alpha val="5000"/>
                </a:schemeClr>
              </a:gs>
            </a:gsLst>
            <a:lin ang="0" scaled="0"/>
          </a:gradFill>
          <a:ln w="22225">
            <a:gradFill>
              <a:gsLst>
                <a:gs pos="100000">
                  <a:schemeClr val="accent1">
                    <a:alpha val="40000"/>
                  </a:schemeClr>
                </a:gs>
                <a:gs pos="27000">
                  <a:schemeClr val="accent1">
                    <a:lumMod val="20000"/>
                    <a:lumOff val="80000"/>
                    <a:alpha val="0"/>
                  </a:schemeClr>
                </a:gs>
                <a:gs pos="73000">
                  <a:schemeClr val="accent1">
                    <a:lumMod val="20000"/>
                    <a:lumOff val="80000"/>
                    <a:alpha val="0"/>
                  </a:schemeClr>
                </a:gs>
                <a:gs pos="0">
                  <a:schemeClr val="accent1">
                    <a:alpha val="40000"/>
                  </a:schemeClr>
                </a:gs>
              </a:gsLst>
              <a:lin ang="0" scaled="1"/>
            </a:gra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buClrTx/>
              <a:buSzTx/>
              <a:buFontTx/>
            </a:pPr>
            <a:endParaRPr lang="zh-CN" altLang="en-US" sz="750" dirty="0">
              <a:solidFill>
                <a:schemeClr val="accent1"/>
              </a:solidFill>
              <a:cs typeface="微软雅黑" panose="020B0503020204020204" pitchFamily="34" charset="-122"/>
              <a:sym typeface="+mn-ea"/>
            </a:endParaRPr>
          </a:p>
        </p:txBody>
      </p:sp>
      <p:sp>
        <p:nvSpPr>
          <p:cNvPr id="3" name="标题 2"/>
          <p:cNvSpPr>
            <a:spLocks noGrp="1"/>
          </p:cNvSpPr>
          <p:nvPr>
            <p:custDataLst>
              <p:tags r:id="rId4"/>
            </p:custDataLst>
          </p:nvPr>
        </p:nvSpPr>
        <p:spPr>
          <a:xfrm>
            <a:off x="628650" y="1638459"/>
            <a:ext cx="7886700" cy="1325563"/>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4400" b="0" kern="1200">
                <a:solidFill>
                  <a:schemeClr val="tx1"/>
                </a:solidFill>
                <a:effectLst/>
                <a:latin typeface="+mj-lt"/>
                <a:ea typeface="+mj-ea"/>
                <a:cs typeface="+mj-cs"/>
              </a:defRPr>
            </a:lvl1pPr>
          </a:lstStyle>
          <a:p>
            <a:r>
              <a:rPr lang="zh-CN" altLang="en-US">
                <a:solidFill>
                  <a:schemeClr val="tx1">
                    <a:lumMod val="85000"/>
                    <a:lumOff val="15000"/>
                  </a:schemeClr>
                </a:solidFill>
              </a:rPr>
              <a:t>六、培育新增长极</a:t>
            </a:r>
            <a:r>
              <a:rPr lang="en-US" altLang="zh-CN">
                <a:solidFill>
                  <a:schemeClr val="tx1">
                    <a:lumMod val="85000"/>
                    <a:lumOff val="15000"/>
                  </a:schemeClr>
                </a:solidFill>
              </a:rPr>
              <a:t> — </a:t>
            </a:r>
            <a:r>
              <a:rPr lang="zh-CN" altLang="en-US">
                <a:solidFill>
                  <a:schemeClr val="tx1">
                    <a:lumMod val="85000"/>
                    <a:lumOff val="15000"/>
                  </a:schemeClr>
                </a:solidFill>
              </a:rPr>
              <a:t>治未病中心</a:t>
            </a:r>
            <a:endParaRPr lang="zh-CN" altLang="en-US">
              <a:solidFill>
                <a:schemeClr val="tx1">
                  <a:lumMod val="85000"/>
                  <a:lumOff val="15000"/>
                </a:schemeClr>
              </a:solidFill>
            </a:endParaRPr>
          </a:p>
        </p:txBody>
      </p:sp>
      <p:sp>
        <p:nvSpPr>
          <p:cNvPr id="15" name="任意多边形: 形状 14"/>
          <p:cNvSpPr/>
          <p:nvPr>
            <p:custDataLst>
              <p:tags r:id="rId5"/>
            </p:custDataLst>
          </p:nvPr>
        </p:nvSpPr>
        <p:spPr>
          <a:xfrm>
            <a:off x="487556" y="4289660"/>
            <a:ext cx="264319" cy="264319"/>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88000">
                <a:schemeClr val="accent1"/>
              </a:gs>
              <a:gs pos="0">
                <a:schemeClr val="accent1">
                  <a:lumMod val="25000"/>
                  <a:lumOff val="75000"/>
                </a:schemeClr>
              </a:gs>
            </a:gsLst>
            <a:lin ang="8100000" scaled="1"/>
          </a:gradFill>
          <a:ln>
            <a:noFill/>
          </a:ln>
          <a:effectLst>
            <a:outerShdw blurRad="101600" dist="38100" dir="18900000" algn="bl"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5" name="任意多边形: 形状 14"/>
          <p:cNvSpPr/>
          <p:nvPr>
            <p:custDataLst>
              <p:tags r:id="rId6"/>
            </p:custDataLst>
          </p:nvPr>
        </p:nvSpPr>
        <p:spPr>
          <a:xfrm rot="5400000">
            <a:off x="487556" y="774459"/>
            <a:ext cx="264319" cy="264319"/>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88000">
                <a:schemeClr val="accent1"/>
              </a:gs>
              <a:gs pos="0">
                <a:schemeClr val="accent1">
                  <a:lumMod val="25000"/>
                  <a:lumOff val="75000"/>
                </a:schemeClr>
              </a:gs>
            </a:gsLst>
            <a:lin ang="8100000" scaled="1"/>
          </a:gradFill>
          <a:ln>
            <a:noFill/>
          </a:ln>
          <a:effectLst>
            <a:outerShdw blurRad="101600" dist="38100" dir="2700000" algn="tl"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6" name="任意多边形: 形状 14"/>
          <p:cNvSpPr/>
          <p:nvPr>
            <p:custDataLst>
              <p:tags r:id="rId7"/>
            </p:custDataLst>
          </p:nvPr>
        </p:nvSpPr>
        <p:spPr>
          <a:xfrm flipH="1">
            <a:off x="8397592" y="4290137"/>
            <a:ext cx="264319" cy="264319"/>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88000">
                <a:schemeClr val="accent1"/>
              </a:gs>
              <a:gs pos="0">
                <a:schemeClr val="accent1">
                  <a:lumMod val="25000"/>
                  <a:lumOff val="75000"/>
                </a:schemeClr>
              </a:gs>
            </a:gsLst>
            <a:lin ang="8100000" scaled="1"/>
          </a:gradFill>
          <a:ln>
            <a:noFill/>
          </a:ln>
          <a:effectLst>
            <a:outerShdw blurRad="101600" dist="38100" dir="13500000" algn="b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7" name="任意多边形: 形状 14"/>
          <p:cNvSpPr/>
          <p:nvPr>
            <p:custDataLst>
              <p:tags r:id="rId8"/>
            </p:custDataLst>
          </p:nvPr>
        </p:nvSpPr>
        <p:spPr>
          <a:xfrm rot="16200000" flipH="1">
            <a:off x="8397592" y="774935"/>
            <a:ext cx="264319" cy="264319"/>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88000">
                <a:schemeClr val="accent1"/>
              </a:gs>
              <a:gs pos="0">
                <a:schemeClr val="accent1">
                  <a:lumMod val="25000"/>
                  <a:lumOff val="75000"/>
                </a:schemeClr>
              </a:gs>
            </a:gsLst>
            <a:lin ang="8100000" scaled="1"/>
          </a:gradFill>
          <a:ln>
            <a:noFill/>
          </a:ln>
          <a:effectLst>
            <a:outerShdw blurRad="1016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graphicFrame>
        <p:nvGraphicFramePr>
          <p:cNvPr id="8" name="表格 3"/>
          <p:cNvGraphicFramePr/>
          <p:nvPr>
            <p:custDataLst>
              <p:tags r:id="rId9"/>
            </p:custDataLst>
          </p:nvPr>
        </p:nvGraphicFramePr>
        <p:xfrm>
          <a:off x="751522" y="1029176"/>
          <a:ext cx="7648575" cy="3253740"/>
        </p:xfrm>
        <a:graphic>
          <a:graphicData uri="http://schemas.openxmlformats.org/drawingml/2006/table">
            <a:tbl>
              <a:tblPr firstRow="1" bandRow="1">
                <a:tableStyleId>{5C22544A-7EE6-4342-B048-85BDC9FD1C3A}</a:tableStyleId>
              </a:tblPr>
              <a:tblGrid>
                <a:gridCol w="886460"/>
                <a:gridCol w="1070610"/>
                <a:gridCol w="1386205"/>
                <a:gridCol w="1617345"/>
                <a:gridCol w="1617345"/>
                <a:gridCol w="1070610"/>
              </a:tblGrid>
              <a:tr h="398780">
                <a:tc gridSpan="6">
                  <a:txBody>
                    <a:bodyPr/>
                    <a:p>
                      <a:pPr indent="0" algn="ctr" fontAlgn="ctr">
                        <a:lnSpc>
                          <a:spcPct val="120000"/>
                        </a:lnSpc>
                        <a:spcBef>
                          <a:spcPts val="0"/>
                        </a:spcBef>
                        <a:spcAft>
                          <a:spcPts val="0"/>
                        </a:spcAft>
                      </a:pPr>
                      <a:r>
                        <a:rPr lang="en-US" altLang="zh-CN" sz="1500" b="1" spc="120">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500" b="1" spc="120">
                          <a:latin typeface="微软雅黑" panose="020B0503020204020204" pitchFamily="34" charset="-122"/>
                          <a:ea typeface="微软雅黑" panose="020B0503020204020204" pitchFamily="34" charset="-122"/>
                          <a:cs typeface="微软雅黑" panose="020B0503020204020204" pitchFamily="34" charset="-122"/>
                        </a:rPr>
                        <a:t>年半年工作数据</a:t>
                      </a:r>
                      <a:endParaRPr lang="zh-CN" altLang="en-US" sz="1500" b="1" spc="120">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anchorCtr="0"/>
                </a:tc>
                <a:tc hMerge="1">
                  <a:tcPr/>
                </a:tc>
                <a:tc hMerge="1">
                  <a:tcPr/>
                </a:tc>
                <a:tc hMerge="1">
                  <a:tcPr/>
                </a:tc>
                <a:tc hMerge="1">
                  <a:tcPr/>
                </a:tc>
                <a:tc hMerge="1">
                  <a:tcPr/>
                </a:tc>
              </a:tr>
              <a:tr h="734060">
                <a:tc>
                  <a:txBody>
                    <a:bodyPr/>
                    <a:p>
                      <a:pPr indent="0" algn="ctr" fontAlgn="ctr">
                        <a:lnSpc>
                          <a:spcPct val="120000"/>
                        </a:lnSpc>
                        <a:spcBef>
                          <a:spcPts val="0"/>
                        </a:spcBef>
                        <a:spcAft>
                          <a:spcPts val="0"/>
                        </a:spcAft>
                      </a:pPr>
                      <a:r>
                        <a:rPr lang="zh-CN" sz="1500" b="1" spc="120">
                          <a:latin typeface="微软雅黑" panose="020B0503020204020204" pitchFamily="34" charset="-122"/>
                          <a:ea typeface="微软雅黑" panose="020B0503020204020204" pitchFamily="34" charset="-122"/>
                        </a:rPr>
                        <a:t>项目</a:t>
                      </a:r>
                      <a:endParaRPr lang="zh-CN" sz="1500" b="1"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zh-CN" sz="1500" b="1" spc="120">
                          <a:latin typeface="微软雅黑" panose="020B0503020204020204" pitchFamily="34" charset="-122"/>
                          <a:ea typeface="微软雅黑" panose="020B0503020204020204" pitchFamily="34" charset="-122"/>
                        </a:rPr>
                        <a:t>经营指标</a:t>
                      </a:r>
                      <a:endParaRPr lang="zh-CN" sz="1500" b="1"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zh-CN" sz="1500" b="1" spc="120">
                          <a:latin typeface="微软雅黑" panose="020B0503020204020204" pitchFamily="34" charset="-122"/>
                          <a:ea typeface="微软雅黑" panose="020B0503020204020204" pitchFamily="34" charset="-122"/>
                        </a:rPr>
                        <a:t>总目标值</a:t>
                      </a:r>
                      <a:endParaRPr lang="zh-CN" sz="1500" b="1"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zh-CN" sz="1500" b="1" spc="120">
                          <a:latin typeface="微软雅黑" panose="020B0503020204020204" pitchFamily="34" charset="-122"/>
                          <a:ea typeface="微软雅黑" panose="020B0503020204020204" pitchFamily="34" charset="-122"/>
                        </a:rPr>
                        <a:t>累计预算值</a:t>
                      </a:r>
                      <a:endParaRPr lang="zh-CN" sz="1500" b="1"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zh-CN" sz="1500" b="1" spc="120">
                          <a:latin typeface="微软雅黑" panose="020B0503020204020204" pitchFamily="34" charset="-122"/>
                          <a:ea typeface="微软雅黑" panose="020B0503020204020204" pitchFamily="34" charset="-122"/>
                        </a:rPr>
                        <a:t>累计实际值</a:t>
                      </a:r>
                      <a:endParaRPr lang="zh-CN" sz="1500" b="1"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zh-CN" sz="1500" b="1" spc="120">
                          <a:latin typeface="微软雅黑" panose="020B0503020204020204" pitchFamily="34" charset="-122"/>
                          <a:ea typeface="微软雅黑" panose="020B0503020204020204" pitchFamily="34" charset="-122"/>
                        </a:rPr>
                        <a:t>累计预算完成比例</a:t>
                      </a:r>
                      <a:endParaRPr lang="zh-CN" sz="1500" b="1" spc="120">
                        <a:latin typeface="微软雅黑" panose="020B0503020204020204" pitchFamily="34" charset="-122"/>
                        <a:ea typeface="微软雅黑" panose="020B0503020204020204" pitchFamily="34" charset="-122"/>
                      </a:endParaRPr>
                    </a:p>
                  </a:txBody>
                  <a:tcPr marL="25400" marR="25400" marT="25400" marB="25400" anchor="ctr" anchorCtr="0"/>
                </a:tc>
              </a:tr>
              <a:tr h="354330">
                <a:tc rowSpan="3">
                  <a:txBody>
                    <a:bodyPr/>
                    <a:p>
                      <a:pPr indent="0" algn="ctr" fontAlgn="ctr">
                        <a:lnSpc>
                          <a:spcPct val="120000"/>
                        </a:lnSpc>
                        <a:spcBef>
                          <a:spcPts val="0"/>
                        </a:spcBef>
                        <a:spcAft>
                          <a:spcPts val="0"/>
                        </a:spcAft>
                      </a:pPr>
                      <a:r>
                        <a:rPr lang="zh-CN" sz="1300" b="0" spc="120">
                          <a:latin typeface="微软雅黑" panose="020B0503020204020204" pitchFamily="34" charset="-122"/>
                          <a:ea typeface="微软雅黑" panose="020B0503020204020204" pitchFamily="34" charset="-122"/>
                        </a:rPr>
                        <a:t>中医科</a:t>
                      </a:r>
                      <a:endParaRPr 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zh-CN" sz="1300" b="0" spc="120">
                          <a:latin typeface="微软雅黑" panose="020B0503020204020204" pitchFamily="34" charset="-122"/>
                          <a:ea typeface="微软雅黑" panose="020B0503020204020204" pitchFamily="34" charset="-122"/>
                        </a:rPr>
                        <a:t>总收入</a:t>
                      </a:r>
                      <a:endParaRPr 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8,500,000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3,608,247</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3,552,911</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98%</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r>
              <a:tr h="353060">
                <a:tc vMerge="1">
                  <a:tcPr/>
                </a:tc>
                <a:tc>
                  <a:txBody>
                    <a:bodyPr/>
                    <a:p>
                      <a:pPr indent="0" algn="ctr" fontAlgn="ctr">
                        <a:lnSpc>
                          <a:spcPct val="120000"/>
                        </a:lnSpc>
                        <a:spcBef>
                          <a:spcPts val="0"/>
                        </a:spcBef>
                        <a:spcAft>
                          <a:spcPts val="0"/>
                        </a:spcAft>
                      </a:pPr>
                      <a:r>
                        <a:rPr lang="zh-CN" sz="1300" b="0" spc="120">
                          <a:latin typeface="微软雅黑" panose="020B0503020204020204" pitchFamily="34" charset="-122"/>
                          <a:ea typeface="微软雅黑" panose="020B0503020204020204" pitchFamily="34" charset="-122"/>
                        </a:rPr>
                        <a:t>利润</a:t>
                      </a:r>
                      <a:endParaRPr 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640,000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288,660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65,179</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23%</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r>
              <a:tr h="353060">
                <a:tc vMerge="1">
                  <a:tcPr/>
                </a:tc>
                <a:tc>
                  <a:txBody>
                    <a:bodyPr/>
                    <a:p>
                      <a:pPr indent="0" algn="ctr" fontAlgn="ctr">
                        <a:lnSpc>
                          <a:spcPct val="120000"/>
                        </a:lnSpc>
                        <a:spcBef>
                          <a:spcPts val="0"/>
                        </a:spcBef>
                        <a:spcAft>
                          <a:spcPts val="0"/>
                        </a:spcAft>
                      </a:pPr>
                      <a:r>
                        <a:rPr lang="zh-CN" sz="1300" b="0" spc="120">
                          <a:latin typeface="微软雅黑" panose="020B0503020204020204" pitchFamily="34" charset="-122"/>
                          <a:ea typeface="微软雅黑" panose="020B0503020204020204" pitchFamily="34" charset="-122"/>
                        </a:rPr>
                        <a:t>现金流</a:t>
                      </a:r>
                      <a:endParaRPr 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471,800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212,797</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70,400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33%</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r>
              <a:tr h="353060">
                <a:tc rowSpan="3">
                  <a:txBody>
                    <a:bodyPr/>
                    <a:p>
                      <a:pPr indent="0" algn="ctr" fontAlgn="ctr">
                        <a:lnSpc>
                          <a:spcPct val="120000"/>
                        </a:lnSpc>
                        <a:spcBef>
                          <a:spcPts val="0"/>
                        </a:spcBef>
                        <a:spcAft>
                          <a:spcPts val="0"/>
                        </a:spcAft>
                      </a:pPr>
                      <a:r>
                        <a:rPr lang="zh-CN" sz="1300" b="0" spc="120">
                          <a:latin typeface="微软雅黑" panose="020B0503020204020204" pitchFamily="34" charset="-122"/>
                          <a:ea typeface="微软雅黑" panose="020B0503020204020204" pitchFamily="34" charset="-122"/>
                        </a:rPr>
                        <a:t>皮肤科</a:t>
                      </a:r>
                      <a:endParaRPr 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zh-CN" sz="1300" b="0" spc="120">
                          <a:latin typeface="微软雅黑" panose="020B0503020204020204" pitchFamily="34" charset="-122"/>
                          <a:ea typeface="微软雅黑" panose="020B0503020204020204" pitchFamily="34" charset="-122"/>
                        </a:rPr>
                        <a:t>总收入</a:t>
                      </a:r>
                      <a:endParaRPr 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4,500,000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1,259,004</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1,371,775</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109%</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r>
              <a:tr h="354330">
                <a:tc vMerge="1">
                  <a:tcPr/>
                </a:tc>
                <a:tc>
                  <a:txBody>
                    <a:bodyPr/>
                    <a:p>
                      <a:pPr indent="0" algn="ctr" fontAlgn="ctr">
                        <a:lnSpc>
                          <a:spcPct val="120000"/>
                        </a:lnSpc>
                        <a:spcBef>
                          <a:spcPts val="0"/>
                        </a:spcBef>
                        <a:spcAft>
                          <a:spcPts val="0"/>
                        </a:spcAft>
                      </a:pPr>
                      <a:r>
                        <a:rPr lang="zh-CN" sz="1300" b="0" spc="120">
                          <a:latin typeface="微软雅黑" panose="020B0503020204020204" pitchFamily="34" charset="-122"/>
                          <a:ea typeface="微软雅黑" panose="020B0503020204020204" pitchFamily="34" charset="-122"/>
                        </a:rPr>
                        <a:t>利润</a:t>
                      </a:r>
                      <a:endParaRPr 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360,000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100,720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106,307</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106%</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r>
              <a:tr h="353060">
                <a:tc vMerge="1">
                  <a:tcPr/>
                </a:tc>
                <a:tc>
                  <a:txBody>
                    <a:bodyPr/>
                    <a:p>
                      <a:pPr indent="0" algn="ctr" fontAlgn="ctr">
                        <a:lnSpc>
                          <a:spcPct val="120000"/>
                        </a:lnSpc>
                        <a:spcBef>
                          <a:spcPts val="0"/>
                        </a:spcBef>
                        <a:spcAft>
                          <a:spcPts val="0"/>
                        </a:spcAft>
                      </a:pPr>
                      <a:r>
                        <a:rPr lang="zh-CN" sz="1300" b="0" spc="120">
                          <a:latin typeface="微软雅黑" panose="020B0503020204020204" pitchFamily="34" charset="-122"/>
                          <a:ea typeface="微软雅黑" panose="020B0503020204020204" pitchFamily="34" charset="-122"/>
                        </a:rPr>
                        <a:t>现金流</a:t>
                      </a:r>
                      <a:endParaRPr 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265,388</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74,250</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144,402</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c>
                  <a:txBody>
                    <a:bodyPr/>
                    <a:p>
                      <a:pPr indent="0" algn="ctr" fontAlgn="ctr">
                        <a:lnSpc>
                          <a:spcPct val="120000"/>
                        </a:lnSpc>
                        <a:spcBef>
                          <a:spcPts val="0"/>
                        </a:spcBef>
                        <a:spcAft>
                          <a:spcPts val="0"/>
                        </a:spcAft>
                      </a:pPr>
                      <a:r>
                        <a:rPr lang="en-US" altLang="zh-CN" sz="1300" b="0" spc="120">
                          <a:latin typeface="微软雅黑" panose="020B0503020204020204" pitchFamily="34" charset="-122"/>
                          <a:ea typeface="微软雅黑" panose="020B0503020204020204" pitchFamily="34" charset="-122"/>
                        </a:rPr>
                        <a:t>194%</a:t>
                      </a:r>
                      <a:endParaRPr lang="en-US" altLang="zh-CN" sz="1300" b="0" spc="120">
                        <a:latin typeface="微软雅黑" panose="020B0503020204020204" pitchFamily="34" charset="-122"/>
                        <a:ea typeface="微软雅黑" panose="020B0503020204020204" pitchFamily="34" charset="-122"/>
                      </a:endParaRPr>
                    </a:p>
                  </a:txBody>
                  <a:tcPr marL="25400" marR="25400" marT="25400" marB="25400" anchor="ctr" anchorCtr="0"/>
                </a:tc>
              </a:tr>
            </a:tbl>
          </a:graphicData>
        </a:graphic>
      </p:graphicFrame>
      <p:grpSp>
        <p:nvGrpSpPr>
          <p:cNvPr id="18" name="组合 17"/>
          <p:cNvGrpSpPr/>
          <p:nvPr/>
        </p:nvGrpSpPr>
        <p:grpSpPr>
          <a:xfrm>
            <a:off x="771525" y="4893310"/>
            <a:ext cx="7610475" cy="1132840"/>
            <a:chOff x="1215" y="7706"/>
            <a:chExt cx="11985" cy="1784"/>
          </a:xfrm>
        </p:grpSpPr>
        <p:sp>
          <p:nvSpPr>
            <p:cNvPr id="16" name="文本占位符 13"/>
            <p:cNvSpPr>
              <a:spLocks noGrp="1"/>
            </p:cNvSpPr>
            <p:nvPr>
              <p:custDataLst>
                <p:tags r:id="rId10"/>
              </p:custDataLst>
            </p:nvPr>
          </p:nvSpPr>
          <p:spPr>
            <a:xfrm>
              <a:off x="1215" y="7796"/>
              <a:ext cx="1770" cy="1499"/>
            </a:xfrm>
            <a:prstGeom prst="roundRect">
              <a:avLst/>
            </a:prstGeom>
          </p:spPr>
          <p:style>
            <a:lnRef idx="0">
              <a:srgbClr val="FFFFFF"/>
            </a:lnRef>
            <a:fillRef idx="2">
              <a:schemeClr val="accent1"/>
            </a:fillRef>
            <a:effectRef idx="1">
              <a:schemeClr val="accent1"/>
            </a:effectRef>
            <a:fontRef idx="minor">
              <a:schemeClr val="lt1"/>
            </a:fontRef>
          </p:style>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8000" b="0" kern="1200" spc="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ltLang="zh-CN"/>
                <a:t>01</a:t>
              </a:r>
              <a:endParaRPr lang="en-US" altLang="zh-CN"/>
            </a:p>
          </p:txBody>
        </p:sp>
        <p:sp>
          <p:nvSpPr>
            <p:cNvPr id="17" name="文本占位符 14"/>
            <p:cNvSpPr>
              <a:spLocks noGrp="1"/>
            </p:cNvSpPr>
            <p:nvPr>
              <p:custDataLst>
                <p:tags r:id="rId11"/>
              </p:custDataLst>
            </p:nvPr>
          </p:nvSpPr>
          <p:spPr>
            <a:xfrm>
              <a:off x="3420" y="7706"/>
              <a:ext cx="9780" cy="1784"/>
            </a:xfrm>
            <a:prstGeom prst="roundRect">
              <a:avLst/>
            </a:prstGeom>
          </p:spPr>
          <p:style>
            <a:lnRef idx="0">
              <a:srgbClr val="FFFFFF"/>
            </a:lnRef>
            <a:fillRef idx="2">
              <a:schemeClr val="accent1"/>
            </a:fillRef>
            <a:effectRef idx="1">
              <a:schemeClr val="accent1"/>
            </a:effectRef>
            <a:fontRef idx="minor">
              <a:schemeClr val="lt1"/>
            </a:fontRef>
          </p:style>
          <p:txBody>
            <a:bodyPr vert="horz" lIns="0" tIns="0" rIns="0" bIns="0" rtlCol="0" anchor="t">
              <a:normAutofit lnSpcReduction="10000"/>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存在问题</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中医科利润完成率低（</a:t>
              </a:r>
              <a:r>
                <a:rPr lang="en-US" altLang="zh-CN">
                  <a:latin typeface="微软雅黑" panose="020B0503020204020204" pitchFamily="34" charset="-122"/>
                  <a:ea typeface="微软雅黑" panose="020B0503020204020204" pitchFamily="34" charset="-122"/>
                  <a:cs typeface="微软雅黑" panose="020B0503020204020204" pitchFamily="34" charset="-122"/>
                </a:rPr>
                <a:t>22.58%</a:t>
              </a:r>
              <a:r>
                <a:rPr lang="zh-CN" altLang="en-US">
                  <a:latin typeface="微软雅黑" panose="020B0503020204020204" pitchFamily="34" charset="-122"/>
                  <a:ea typeface="微软雅黑" panose="020B0503020204020204" pitchFamily="34" charset="-122"/>
                  <a:cs typeface="微软雅黑" panose="020B0503020204020204" pitchFamily="34" charset="-122"/>
                </a:rPr>
                <a:t>），成本控制待加强；</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客户留存与拓展不足，支付模式推广衔接不畅。</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2" name="组合 21"/>
          <p:cNvGrpSpPr/>
          <p:nvPr>
            <p:custDataLst>
              <p:tags r:id="rId12"/>
            </p:custDataLst>
          </p:nvPr>
        </p:nvGrpSpPr>
        <p:grpSpPr>
          <a:xfrm>
            <a:off x="628650" y="4758690"/>
            <a:ext cx="7877175" cy="1696085"/>
            <a:chOff x="1215" y="7706"/>
            <a:chExt cx="11985" cy="2671"/>
          </a:xfrm>
        </p:grpSpPr>
        <p:sp>
          <p:nvSpPr>
            <p:cNvPr id="23" name="文本占位符 13"/>
            <p:cNvSpPr>
              <a:spLocks noGrp="1"/>
            </p:cNvSpPr>
            <p:nvPr>
              <p:custDataLst>
                <p:tags r:id="rId13"/>
              </p:custDataLst>
            </p:nvPr>
          </p:nvSpPr>
          <p:spPr>
            <a:xfrm>
              <a:off x="1215" y="7796"/>
              <a:ext cx="2010" cy="2581"/>
            </a:xfrm>
            <a:prstGeom prst="roundRect">
              <a:avLst/>
            </a:prstGeom>
          </p:spPr>
          <p:style>
            <a:lnRef idx="0">
              <a:srgbClr val="FFFFFF"/>
            </a:lnRef>
            <a:fillRef idx="2">
              <a:schemeClr val="accent1"/>
            </a:fillRef>
            <a:effectRef idx="1">
              <a:schemeClr val="accent1"/>
            </a:effectRef>
            <a:fontRef idx="minor">
              <a:schemeClr val="lt1"/>
            </a:fontRef>
          </p:style>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8000" b="0" kern="1200" spc="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ltLang="zh-CN"/>
                <a:t>02</a:t>
              </a:r>
              <a:endParaRPr lang="en-US" altLang="zh-CN"/>
            </a:p>
          </p:txBody>
        </p:sp>
        <p:sp>
          <p:nvSpPr>
            <p:cNvPr id="24" name="文本占位符 14"/>
            <p:cNvSpPr>
              <a:spLocks noGrp="1"/>
            </p:cNvSpPr>
            <p:nvPr>
              <p:custDataLst>
                <p:tags r:id="rId14"/>
              </p:custDataLst>
            </p:nvPr>
          </p:nvSpPr>
          <p:spPr>
            <a:xfrm>
              <a:off x="3420" y="7706"/>
              <a:ext cx="9780" cy="2671"/>
            </a:xfrm>
            <a:prstGeom prst="roundRect">
              <a:avLst/>
            </a:prstGeom>
          </p:spPr>
          <p:style>
            <a:lnRef idx="0">
              <a:srgbClr val="FFFFFF"/>
            </a:lnRef>
            <a:fillRef idx="2">
              <a:schemeClr val="accent1"/>
            </a:fillRef>
            <a:effectRef idx="1">
              <a:schemeClr val="accent1"/>
            </a:effectRef>
            <a:fontRef idx="minor">
              <a:schemeClr val="lt1"/>
            </a:fontRef>
          </p:style>
          <p:txBody>
            <a:bodyPr vert="horz" lIns="0" tIns="0" rIns="0" bIns="0" rtlCol="0" anchor="t">
              <a:normAutofit fontScale="90000"/>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zh-CN" altLang="en-US" sz="22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工作计划</a:t>
              </a:r>
              <a:endParaRPr lang="zh-CN" altLang="en-US" sz="22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拓展业务，完成财务目标：与 3 个科室建立转诊协作，打造 5 项爆款套餐，拓展 3 家企业客户</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控制成本，增加竞争力：完善客户随访体系（覆盖 70% 客户），优化成本管理，加强品牌宣传</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dirty="0">
              <a:effectLst/>
            </a:endParaRPr>
          </a:p>
        </p:txBody>
      </p:sp>
      <p:sp>
        <p:nvSpPr>
          <p:cNvPr id="5" name="副标题 4"/>
          <p:cNvSpPr>
            <a:spLocks noGrp="1"/>
          </p:cNvSpPr>
          <p:nvPr>
            <p:ph type="subTitle" idx="1"/>
          </p:nvPr>
        </p:nvSpPr>
        <p:spPr/>
        <p:txBody>
          <a:bodyPr/>
          <a:lstStyle/>
          <a:p>
            <a:endParaRPr lang="zh-CN" altLang="en-US" dirty="0">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标题 22"/>
          <p:cNvSpPr>
            <a:spLocks noGrp="1"/>
          </p:cNvSpPr>
          <p:nvPr>
            <p:ph type="ctrTitle" idx="16385"/>
          </p:nvPr>
        </p:nvSpPr>
        <p:spPr>
          <a:xfrm>
            <a:off x="457200" y="152400"/>
            <a:ext cx="8229600" cy="609600"/>
          </a:xfrm>
        </p:spPr>
        <p:txBody>
          <a:bodyPr>
            <a:noAutofit/>
          </a:bodyPr>
          <a:p>
            <a:pPr algn="l"/>
            <a:r>
              <a:rPr lang="zh-CN" altLang="en-US" sz="2800" b="1">
                <a:solidFill>
                  <a:srgbClr val="2E75B5"/>
                </a:solidFill>
                <a:latin typeface="微软雅黑" panose="020B0503020204020204" pitchFamily="34" charset="-122"/>
                <a:ea typeface="微软雅黑" panose="020B0503020204020204" pitchFamily="34" charset="-122"/>
                <a:sym typeface="+mn-ea"/>
              </a:rPr>
              <a:t>一、专家咨询委员会建设与运行</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pic>
        <p:nvPicPr>
          <p:cNvPr id="3" name="内容占位符 2" descr="1"/>
          <p:cNvPicPr>
            <a:picLocks noChangeAspect="1"/>
          </p:cNvPicPr>
          <p:nvPr>
            <p:ph idx="16392"/>
          </p:nvPr>
        </p:nvPicPr>
        <p:blipFill>
          <a:blip r:embed="rId2"/>
          <a:stretch>
            <a:fillRect/>
          </a:stretch>
        </p:blipFill>
        <p:spPr>
          <a:xfrm>
            <a:off x="112395" y="1120140"/>
            <a:ext cx="3010535" cy="4424680"/>
          </a:xfrm>
          <a:prstGeom prst="rect">
            <a:avLst/>
          </a:prstGeom>
        </p:spPr>
      </p:pic>
      <p:sp>
        <p:nvSpPr>
          <p:cNvPr id="25" name="文本占位符 24"/>
          <p:cNvSpPr>
            <a:spLocks noGrp="1"/>
          </p:cNvSpPr>
          <p:nvPr>
            <p:ph type="body" idx="16386"/>
            <p:custDataLst>
              <p:tags r:id="rId3"/>
            </p:custDataLst>
          </p:nvPr>
        </p:nvSpPr>
        <p:spPr>
          <a:xfrm>
            <a:off x="3177540" y="922020"/>
            <a:ext cx="5400000" cy="406400"/>
          </a:xfrm>
        </p:spPr>
        <p:txBody>
          <a:bodyPr>
            <a:normAutofit lnSpcReduction="20000"/>
          </a:bodyPr>
          <a:p>
            <a:pPr marL="0" indent="0">
              <a:buNone/>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工作成效</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占位符 25"/>
          <p:cNvSpPr>
            <a:spLocks noGrp="1"/>
          </p:cNvSpPr>
          <p:nvPr>
            <p:custDataLst>
              <p:tags r:id="rId4"/>
            </p:custDataLst>
          </p:nvPr>
        </p:nvSpPr>
        <p:spPr>
          <a:xfrm>
            <a:off x="3177540" y="1320800"/>
            <a:ext cx="5400000" cy="609600"/>
          </a:xfrm>
          <a:prstGeom prst="rect">
            <a:avLst/>
          </a:prstGeom>
          <a:noFill/>
        </p:spPr>
        <p:txBody>
          <a:bodyPr vert="horz" lIns="0" tIns="0" rIns="0" bIns="0" rtlCol="0" anchor="t">
            <a:no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charset="0"/>
              <a:buChar char="u"/>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2025</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日，专家咨询委员会正式成立；</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Wingdings" panose="05000000000000000000" charset="0"/>
              <a:buChar char="u"/>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16</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日专家咨询委员会第一次会议顺利召开</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文本占位符 26"/>
          <p:cNvSpPr>
            <a:spLocks noGrp="1"/>
          </p:cNvSpPr>
          <p:nvPr>
            <p:custDataLst>
              <p:tags r:id="rId5"/>
            </p:custDataLst>
          </p:nvPr>
        </p:nvSpPr>
        <p:spPr>
          <a:xfrm>
            <a:off x="3177540" y="2082800"/>
            <a:ext cx="5400000" cy="406400"/>
          </a:xfrm>
          <a:prstGeom prst="rect">
            <a:avLst/>
          </a:prstGeom>
          <a:noFill/>
        </p:spPr>
        <p:txBody>
          <a:bodyPr vert="horz"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ClrTx/>
              <a:buSzTx/>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进展</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占位符 27"/>
          <p:cNvSpPr>
            <a:spLocks noGrp="1"/>
          </p:cNvSpPr>
          <p:nvPr>
            <p:custDataLst>
              <p:tags r:id="rId6"/>
            </p:custDataLst>
          </p:nvPr>
        </p:nvSpPr>
        <p:spPr>
          <a:xfrm>
            <a:off x="3194050" y="2473960"/>
            <a:ext cx="5400000" cy="609600"/>
          </a:xfrm>
          <a:prstGeom prst="rect">
            <a:avLst/>
          </a:prstGeom>
          <a:noFill/>
        </p:spPr>
        <p:txBody>
          <a:bodyPr vert="horz"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ClrTx/>
              <a:buSzTx/>
              <a:buFont typeface="Wingdings" panose="05000000000000000000" charset="0"/>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第二次会议议题已发送各专家，待收集意见后组织召开第二次会议</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占位符 28"/>
          <p:cNvSpPr>
            <a:spLocks noGrp="1"/>
          </p:cNvSpPr>
          <p:nvPr>
            <p:custDataLst>
              <p:tags r:id="rId7"/>
            </p:custDataLst>
          </p:nvPr>
        </p:nvSpPr>
        <p:spPr>
          <a:xfrm>
            <a:off x="3177540" y="3266440"/>
            <a:ext cx="5400000" cy="406400"/>
          </a:xfrm>
          <a:prstGeom prst="rect">
            <a:avLst/>
          </a:prstGeom>
          <a:noFill/>
        </p:spPr>
        <p:txBody>
          <a:bodyPr vert="horz"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ClrTx/>
              <a:buSzTx/>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存在问题</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占位符 29"/>
          <p:cNvSpPr>
            <a:spLocks noGrp="1"/>
          </p:cNvSpPr>
          <p:nvPr>
            <p:custDataLst>
              <p:tags r:id="rId8"/>
            </p:custDataLst>
          </p:nvPr>
        </p:nvSpPr>
        <p:spPr>
          <a:xfrm>
            <a:off x="3177540" y="3680460"/>
            <a:ext cx="5400000" cy="609600"/>
          </a:xfrm>
          <a:prstGeom prst="rect">
            <a:avLst/>
          </a:prstGeom>
          <a:noFill/>
        </p:spPr>
        <p:txBody>
          <a:bodyPr vert="horz" lIns="0" tIns="0" rIns="0" bIns="0" rtlCol="0" anchor="t">
            <a:normAutofit lnSpcReduction="10000"/>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ClrTx/>
              <a:buSzTx/>
              <a:buFont typeface="Wingdings" panose="05000000000000000000" charset="0"/>
            </a:pPr>
            <a:r>
              <a:rPr lang="en-US" altLang="zh-CN">
                <a:latin typeface="微软雅黑" panose="020B0503020204020204" pitchFamily="34" charset="-122"/>
                <a:ea typeface="微软雅黑" panose="020B0503020204020204" pitchFamily="34" charset="-122"/>
                <a:cs typeface="微软雅黑" panose="020B0503020204020204" pitchFamily="34" charset="-122"/>
              </a:rPr>
              <a:t>各部门、科室对委员会运行机制及职责了解不足，未主动报送议题，导致会议频次低</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文本占位符 28"/>
          <p:cNvSpPr>
            <a:spLocks noGrp="1"/>
          </p:cNvSpPr>
          <p:nvPr>
            <p:custDataLst>
              <p:tags r:id="rId9"/>
            </p:custDataLst>
          </p:nvPr>
        </p:nvSpPr>
        <p:spPr>
          <a:xfrm>
            <a:off x="3235960" y="4376420"/>
            <a:ext cx="5400000" cy="406400"/>
          </a:xfrm>
          <a:prstGeom prst="rect">
            <a:avLst/>
          </a:prstGeom>
          <a:noFill/>
        </p:spPr>
        <p:txBody>
          <a:bodyPr vert="horz"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ClrTx/>
              <a:buSzTx/>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下半年工作计划</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占位符 29"/>
          <p:cNvSpPr>
            <a:spLocks noGrp="1"/>
          </p:cNvSpPr>
          <p:nvPr>
            <p:custDataLst>
              <p:tags r:id="rId10"/>
            </p:custDataLst>
          </p:nvPr>
        </p:nvSpPr>
        <p:spPr>
          <a:xfrm>
            <a:off x="3194050" y="5232400"/>
            <a:ext cx="5400000" cy="609600"/>
          </a:xfrm>
          <a:prstGeom prst="rect">
            <a:avLst/>
          </a:prstGeom>
          <a:noFill/>
        </p:spPr>
        <p:txBody>
          <a:bodyPr vert="horz" lIns="0" tIns="0" rIns="0" bIns="0" rtlCol="0" anchor="t">
            <a:normAutofit lnSpcReduction="10000"/>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charset="0"/>
              <a:buChar char="u"/>
            </a:pPr>
            <a:endParaRPr lang="zh-CN" altLang="en-US"/>
          </a:p>
        </p:txBody>
      </p:sp>
      <p:sp>
        <p:nvSpPr>
          <p:cNvPr id="43" name="文本框 42"/>
          <p:cNvSpPr txBox="1"/>
          <p:nvPr/>
        </p:nvSpPr>
        <p:spPr>
          <a:xfrm>
            <a:off x="3122930" y="4769485"/>
            <a:ext cx="5400000" cy="1630045"/>
          </a:xfrm>
          <a:prstGeom prst="rect">
            <a:avLst/>
          </a:prstGeom>
          <a:noFill/>
        </p:spPr>
        <p:txBody>
          <a:bodyPr wrap="square" rtlCol="0" anchor="t">
            <a:spAutoFit/>
          </a:bodyPr>
          <a:p>
            <a:pPr marL="285750" indent="-285750" algn="l">
              <a:lnSpc>
                <a:spcPct val="125000"/>
              </a:lnSpc>
              <a:buClrTx/>
              <a:buSzTx/>
              <a:buFont typeface="Wingdings" panose="05000000000000000000" charset="0"/>
              <a:buChar char="u"/>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议题收集：每月 5 日前全院收集议题，累计达 3 个即启动专家意见征集；</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25000"/>
              </a:lnSpc>
              <a:buClrTx/>
              <a:buSzTx/>
              <a:buFont typeface="Wingdings" panose="05000000000000000000" charset="0"/>
              <a:buChar char="u"/>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会议组织：汇总意见后提前 5 个工作日发送提醒，及时召开会议，保障专家决策咨询作用充分发挥</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6" name="装饰  9"/>
          <p:cNvSpPr>
            <a:spLocks noGrp="1"/>
          </p:cNvSpPr>
          <p:nvPr>
            <p:ph type="body" idx="16391"/>
            <p:custDataLst>
              <p:tags r:id="rId2"/>
            </p:custDataLst>
          </p:nvPr>
        </p:nvSpPr>
        <p:spPr>
          <a:xfrm>
            <a:off x="457200" y="2903220"/>
            <a:ext cx="8229600" cy="3138170"/>
          </a:xfrm>
        </p:spPr>
        <p:txBody>
          <a:bodyPr/>
          <a:p>
            <a:endParaRPr lang="zh-CN" altLang="en-US"/>
          </a:p>
        </p:txBody>
      </p:sp>
      <p:sp>
        <p:nvSpPr>
          <p:cNvPr id="13" name="装饰  6"/>
          <p:cNvSpPr>
            <a:spLocks noGrp="1"/>
          </p:cNvSpPr>
          <p:nvPr>
            <p:ph type="body" idx="16390"/>
            <p:custDataLst>
              <p:tags r:id="rId3"/>
            </p:custDataLst>
          </p:nvPr>
        </p:nvSpPr>
        <p:spPr>
          <a:xfrm>
            <a:off x="457200" y="1181100"/>
            <a:ext cx="8229600" cy="1654810"/>
          </a:xfrm>
        </p:spPr>
        <p:txBody>
          <a:bodyPr/>
          <a:p>
            <a:endParaRPr lang="zh-CN" altLang="en-US"/>
          </a:p>
        </p:txBody>
      </p:sp>
      <p:sp>
        <p:nvSpPr>
          <p:cNvPr id="12" name="标题 11"/>
          <p:cNvSpPr>
            <a:spLocks noGrp="1"/>
          </p:cNvSpPr>
          <p:nvPr>
            <p:ph type="ctrTitle" idx="16385"/>
            <p:custDataLst>
              <p:tags r:id="rId4"/>
            </p:custDataLst>
          </p:nvPr>
        </p:nvSpPr>
        <p:spPr/>
        <p:txBody>
          <a:bodyPr/>
          <a:p>
            <a:r>
              <a:rPr lang="zh-CN" altLang="en-US" sz="2800" b="1">
                <a:solidFill>
                  <a:srgbClr val="2E75B5"/>
                </a:solidFill>
                <a:latin typeface="微软雅黑" panose="020B0503020204020204" pitchFamily="34" charset="-122"/>
                <a:ea typeface="微软雅黑" panose="020B0503020204020204" pitchFamily="34" charset="-122"/>
                <a:sym typeface="+mn-ea"/>
              </a:rPr>
              <a:t>二、中青年骨干长期培养计划</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sp>
        <p:nvSpPr>
          <p:cNvPr id="15" name="文本占位符 14"/>
          <p:cNvSpPr>
            <a:spLocks noGrp="1"/>
          </p:cNvSpPr>
          <p:nvPr>
            <p:ph type="body" idx="16386"/>
            <p:custDataLst>
              <p:tags r:id="rId5"/>
            </p:custDataLst>
          </p:nvPr>
        </p:nvSpPr>
        <p:spPr>
          <a:xfrm>
            <a:off x="2171700" y="1456690"/>
            <a:ext cx="6210300" cy="1132840"/>
          </a:xfrm>
        </p:spPr>
        <p:txBody>
          <a:bodyPr>
            <a:normAutofit lnSpcReduction="10000"/>
          </a:bodyPr>
          <a:p>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工作成效</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确立两个重点学科、</a:t>
            </a:r>
            <a:r>
              <a:rPr lang="en-US" altLang="zh-CN">
                <a:latin typeface="微软雅黑" panose="020B0503020204020204" pitchFamily="34" charset="-122"/>
                <a:ea typeface="微软雅黑" panose="020B0503020204020204" pitchFamily="34" charset="-122"/>
                <a:cs typeface="微软雅黑" panose="020B0503020204020204" pitchFamily="34" charset="-122"/>
              </a:rPr>
              <a:t>16</a:t>
            </a:r>
            <a:r>
              <a:rPr lang="zh-CN" altLang="en-US">
                <a:latin typeface="微软雅黑" panose="020B0503020204020204" pitchFamily="34" charset="-122"/>
                <a:ea typeface="微软雅黑" panose="020B0503020204020204" pitchFamily="34" charset="-122"/>
                <a:cs typeface="微软雅黑" panose="020B0503020204020204" pitchFamily="34" charset="-122"/>
              </a:rPr>
              <a:t>个千里马项目，每个项目匹配相应的中青年骨干人员</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占位符 16"/>
          <p:cNvSpPr>
            <a:spLocks noGrp="1"/>
          </p:cNvSpPr>
          <p:nvPr>
            <p:ph type="body" idx="16389"/>
            <p:custDataLst>
              <p:tags r:id="rId6"/>
            </p:custDataLst>
          </p:nvPr>
        </p:nvSpPr>
        <p:spPr>
          <a:xfrm>
            <a:off x="771525" y="3975100"/>
            <a:ext cx="1123950" cy="1803400"/>
          </a:xfrm>
        </p:spPr>
        <p:txBody>
          <a:bodyPr/>
          <a:p>
            <a:r>
              <a:rPr lang="en-US" altLang="zh-CN"/>
              <a:t>02</a:t>
            </a:r>
            <a:endParaRPr lang="en-US" altLang="zh-CN"/>
          </a:p>
        </p:txBody>
      </p:sp>
      <p:sp>
        <p:nvSpPr>
          <p:cNvPr id="18" name="文本占位符 17"/>
          <p:cNvSpPr>
            <a:spLocks noGrp="1"/>
          </p:cNvSpPr>
          <p:nvPr>
            <p:ph type="body" idx="16388"/>
            <p:custDataLst>
              <p:tags r:id="rId7"/>
            </p:custDataLst>
          </p:nvPr>
        </p:nvSpPr>
        <p:spPr>
          <a:xfrm>
            <a:off x="2171700" y="3505835"/>
            <a:ext cx="6210300" cy="2247265"/>
          </a:xfrm>
        </p:spPr>
        <p:txBody>
          <a:bodyPr>
            <a:normAutofit/>
          </a:bodyPr>
          <a:p>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工作计划</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建立覆盖</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千里马</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项目中青年医师的文献</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市场学习社群；</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培育</a:t>
            </a:r>
            <a:r>
              <a:rPr lang="en-US" altLang="zh-CN">
                <a:latin typeface="微软雅黑" panose="020B0503020204020204" pitchFamily="34" charset="-122"/>
                <a:ea typeface="微软雅黑" panose="020B0503020204020204" pitchFamily="34" charset="-122"/>
                <a:cs typeface="微软雅黑" panose="020B0503020204020204" pitchFamily="34" charset="-122"/>
              </a:rPr>
              <a:t>5</a:t>
            </a:r>
            <a:r>
              <a:rPr lang="zh-CN" altLang="en-US">
                <a:latin typeface="微软雅黑" panose="020B0503020204020204" pitchFamily="34" charset="-122"/>
                <a:ea typeface="微软雅黑" panose="020B0503020204020204" pitchFamily="34" charset="-122"/>
                <a:cs typeface="微软雅黑" panose="020B0503020204020204" pitchFamily="34" charset="-122"/>
              </a:rPr>
              <a:t>项新技术</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新业务应用案例；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打造</a:t>
            </a:r>
            <a:r>
              <a:rPr lang="en-US" altLang="zh-CN">
                <a:latin typeface="微软雅黑" panose="020B0503020204020204" pitchFamily="34" charset="-122"/>
                <a:ea typeface="微软雅黑" panose="020B0503020204020204" pitchFamily="34" charset="-122"/>
                <a:cs typeface="微软雅黑" panose="020B0503020204020204" pitchFamily="34" charset="-122"/>
              </a:rPr>
              <a:t>2</a:t>
            </a:r>
            <a:r>
              <a:rPr lang="zh-CN" altLang="en-US">
                <a:latin typeface="微软雅黑" panose="020B0503020204020204" pitchFamily="34" charset="-122"/>
                <a:ea typeface="微软雅黑" panose="020B0503020204020204" pitchFamily="34" charset="-122"/>
                <a:cs typeface="微软雅黑" panose="020B0503020204020204" pitchFamily="34" charset="-122"/>
              </a:rPr>
              <a:t>个学科品牌科普</a:t>
            </a:r>
            <a:r>
              <a:rPr lang="en-US" altLang="zh-CN">
                <a:latin typeface="微软雅黑" panose="020B0503020204020204" pitchFamily="34" charset="-122"/>
                <a:ea typeface="微软雅黑" panose="020B0503020204020204" pitchFamily="34" charset="-122"/>
                <a:cs typeface="微软雅黑" panose="020B0503020204020204" pitchFamily="34" charset="-122"/>
              </a:rPr>
              <a:t>IP</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召开中青年论坛，并辐射至全院中青年；</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u"/>
            </a:pPr>
            <a:r>
              <a:rPr lang="zh-CN" altLang="en-US">
                <a:latin typeface="微软雅黑" panose="020B0503020204020204" pitchFamily="34" charset="-122"/>
                <a:ea typeface="微软雅黑" panose="020B0503020204020204" pitchFamily="34" charset="-122"/>
                <a:cs typeface="微软雅黑" panose="020B0503020204020204" pitchFamily="34" charset="-122"/>
              </a:rPr>
              <a:t>形成可持续的科研激励机制。</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占位符 13"/>
          <p:cNvSpPr>
            <a:spLocks noGrp="1"/>
          </p:cNvSpPr>
          <p:nvPr>
            <p:ph type="body" idx="16387"/>
            <p:custDataLst>
              <p:tags r:id="rId8"/>
            </p:custDataLst>
          </p:nvPr>
        </p:nvSpPr>
        <p:spPr>
          <a:xfrm>
            <a:off x="771525" y="1651000"/>
            <a:ext cx="1123950" cy="951865"/>
          </a:xfrm>
        </p:spPr>
        <p:txBody>
          <a:bodyPr/>
          <a:p>
            <a:r>
              <a:rPr lang="en-US" altLang="zh-CN"/>
              <a:t>01</a:t>
            </a:r>
            <a:endParaRPr lang="en-US" altLang="zh-CN"/>
          </a:p>
        </p:txBody>
      </p:sp>
    </p:spTree>
    <p:custDataLst>
      <p:tags r:id="rId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376555" y="660400"/>
            <a:ext cx="6858000" cy="645160"/>
          </a:xfrm>
        </p:spPr>
        <p:txBody>
          <a:bodyPr>
            <a:normAutofit fontScale="90000"/>
          </a:bodyPr>
          <a:p>
            <a:pPr algn="l"/>
            <a:r>
              <a:rPr lang="zh-CN" altLang="en-US" sz="2800" b="1">
                <a:solidFill>
                  <a:srgbClr val="2E75B5"/>
                </a:solidFill>
                <a:latin typeface="微软雅黑" panose="020B0503020204020204" pitchFamily="34" charset="-122"/>
                <a:ea typeface="微软雅黑" panose="020B0503020204020204" pitchFamily="34" charset="-122"/>
                <a:sym typeface="+mn-ea"/>
              </a:rPr>
              <a:t>三、外院专家执业平台搭建</a:t>
            </a:r>
            <a:r>
              <a:rPr lang="en-US" altLang="zh-CN" sz="2800" b="1">
                <a:solidFill>
                  <a:srgbClr val="2E75B5"/>
                </a:solidFill>
                <a:latin typeface="微软雅黑" panose="020B0503020204020204" pitchFamily="34" charset="-122"/>
                <a:ea typeface="微软雅黑" panose="020B0503020204020204" pitchFamily="34" charset="-122"/>
                <a:sym typeface="+mn-ea"/>
              </a:rPr>
              <a:t> — </a:t>
            </a:r>
            <a:r>
              <a:rPr lang="zh-CN" altLang="en-US" sz="2800" b="1">
                <a:solidFill>
                  <a:srgbClr val="2E75B5"/>
                </a:solidFill>
                <a:latin typeface="微软雅黑" panose="020B0503020204020204" pitchFamily="34" charset="-122"/>
                <a:ea typeface="微软雅黑" panose="020B0503020204020204" pitchFamily="34" charset="-122"/>
                <a:sym typeface="+mn-ea"/>
              </a:rPr>
              <a:t>柔性引进与技术合作</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sp>
        <p:nvSpPr>
          <p:cNvPr id="113" name="正文"/>
          <p:cNvSpPr txBox="1"/>
          <p:nvPr>
            <p:custDataLst>
              <p:tags r:id="rId3"/>
            </p:custDataLst>
          </p:nvPr>
        </p:nvSpPr>
        <p:spPr>
          <a:xfrm>
            <a:off x="1532573" y="1281113"/>
            <a:ext cx="6580823" cy="578644"/>
          </a:xfrm>
          <a:prstGeom prst="rect">
            <a:avLst/>
          </a:prstGeom>
          <a:noFill/>
        </p:spPr>
        <p:txBody>
          <a:bodyPr wrap="square" lIns="0" tIns="0" rIns="0" bIns="0" rtlCol="0" anchor="t" anchorCtr="0">
            <a:normAutofit/>
          </a:bodyPr>
          <a:p>
            <a:pPr indent="0" algn="l" fontAlgn="auto">
              <a:lnSpc>
                <a:spcPct val="130000"/>
              </a:lnSpc>
            </a:pPr>
            <a:r>
              <a:rPr lang="zh-CN" altLang="en-US" b="1" spc="150" dirty="0">
                <a:solidFill>
                  <a:srgbClr val="FF0000"/>
                </a:solidFill>
                <a:latin typeface="微软雅黑" panose="020B0503020204020204" pitchFamily="34" charset="-122"/>
                <a:ea typeface="微软雅黑" panose="020B0503020204020204" pitchFamily="34" charset="-122"/>
                <a:sym typeface="+mn-ea"/>
              </a:rPr>
              <a:t>填补我院技术空缺，满足患者外请专家手术的需要</a:t>
            </a:r>
            <a:endParaRPr lang="zh-CN" altLang="en-US" b="1" spc="150" dirty="0">
              <a:solidFill>
                <a:srgbClr val="FF0000"/>
              </a:solidFill>
              <a:latin typeface="微软雅黑" panose="020B0503020204020204" pitchFamily="34" charset="-122"/>
              <a:ea typeface="微软雅黑" panose="020B0503020204020204" pitchFamily="34" charset="-122"/>
              <a:sym typeface="+mn-ea"/>
            </a:endParaRPr>
          </a:p>
        </p:txBody>
      </p:sp>
      <p:sp>
        <p:nvSpPr>
          <p:cNvPr id="7" name="矩形 6"/>
          <p:cNvSpPr/>
          <p:nvPr>
            <p:custDataLst>
              <p:tags r:id="rId4"/>
            </p:custDataLst>
          </p:nvPr>
        </p:nvSpPr>
        <p:spPr>
          <a:xfrm>
            <a:off x="800100" y="1602740"/>
            <a:ext cx="7343775" cy="4588510"/>
          </a:xfrm>
          <a:prstGeom prst="rect">
            <a:avLst/>
          </a:prstGeom>
          <a:gradFill>
            <a:gsLst>
              <a:gs pos="0">
                <a:schemeClr val="accent1">
                  <a:alpha val="5000"/>
                </a:schemeClr>
              </a:gs>
              <a:gs pos="10000">
                <a:schemeClr val="accent1">
                  <a:lumMod val="45000"/>
                  <a:lumOff val="55000"/>
                  <a:alpha val="0"/>
                </a:schemeClr>
              </a:gs>
              <a:gs pos="86000">
                <a:schemeClr val="accent1">
                  <a:lumMod val="45000"/>
                  <a:lumOff val="55000"/>
                  <a:alpha val="0"/>
                </a:schemeClr>
              </a:gs>
              <a:gs pos="100000">
                <a:schemeClr val="accent1">
                  <a:alpha val="5000"/>
                </a:schemeClr>
              </a:gs>
            </a:gsLst>
            <a:lin ang="0" scaled="0"/>
          </a:gradFill>
          <a:ln w="22225">
            <a:gradFill>
              <a:gsLst>
                <a:gs pos="100000">
                  <a:schemeClr val="accent1">
                    <a:alpha val="40000"/>
                  </a:schemeClr>
                </a:gs>
                <a:gs pos="27000">
                  <a:schemeClr val="accent1">
                    <a:lumMod val="20000"/>
                    <a:lumOff val="80000"/>
                    <a:alpha val="0"/>
                  </a:schemeClr>
                </a:gs>
                <a:gs pos="73000">
                  <a:schemeClr val="accent1">
                    <a:lumMod val="20000"/>
                    <a:lumOff val="80000"/>
                    <a:alpha val="0"/>
                  </a:schemeClr>
                </a:gs>
                <a:gs pos="0">
                  <a:schemeClr val="accent1">
                    <a:alpha val="40000"/>
                  </a:schemeClr>
                </a:gs>
              </a:gsLst>
              <a:lin ang="0" scaled="1"/>
            </a:gra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buClrTx/>
              <a:buSzTx/>
              <a:buFontTx/>
            </a:pPr>
            <a:endParaRPr lang="zh-CN" altLang="en-US" sz="750" dirty="0">
              <a:solidFill>
                <a:schemeClr val="accent1"/>
              </a:solidFill>
              <a:cs typeface="微软雅黑" panose="020B0503020204020204" pitchFamily="34" charset="-122"/>
              <a:sym typeface="+mn-ea"/>
            </a:endParaRPr>
          </a:p>
        </p:txBody>
      </p:sp>
      <p:sp>
        <p:nvSpPr>
          <p:cNvPr id="8" name="标题 2"/>
          <p:cNvSpPr>
            <a:spLocks noGrp="1"/>
          </p:cNvSpPr>
          <p:nvPr>
            <p:custDataLst>
              <p:tags r:id="rId5"/>
            </p:custDataLst>
          </p:nvPr>
        </p:nvSpPr>
        <p:spPr>
          <a:xfrm>
            <a:off x="899795" y="2643505"/>
            <a:ext cx="7149465" cy="16427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tx1"/>
                </a:solidFill>
                <a:effectLst/>
                <a:latin typeface="+mj-lt"/>
                <a:ea typeface="+mj-ea"/>
                <a:cs typeface="+mj-cs"/>
              </a:defRPr>
            </a:lvl1pPr>
          </a:lstStyle>
          <a:p>
            <a:r>
              <a:rPr lang="zh-CN" altLang="en-US">
                <a:solidFill>
                  <a:schemeClr val="tx1">
                    <a:lumMod val="85000"/>
                    <a:lumOff val="15000"/>
                  </a:schemeClr>
                </a:solidFill>
              </a:rPr>
              <a:t>三、外院专家执业平台搭建</a:t>
            </a:r>
            <a:r>
              <a:rPr lang="en-US" altLang="zh-CN">
                <a:solidFill>
                  <a:schemeClr val="tx1">
                    <a:lumMod val="85000"/>
                    <a:lumOff val="15000"/>
                  </a:schemeClr>
                </a:solidFill>
              </a:rPr>
              <a:t> — </a:t>
            </a:r>
            <a:r>
              <a:rPr lang="zh-CN" altLang="en-US">
                <a:solidFill>
                  <a:schemeClr val="tx1">
                    <a:lumMod val="85000"/>
                    <a:lumOff val="15000"/>
                  </a:schemeClr>
                </a:solidFill>
              </a:rPr>
              <a:t>柔性引进与技术合作</a:t>
            </a:r>
            <a:endParaRPr lang="zh-CN" altLang="en-US">
              <a:solidFill>
                <a:schemeClr val="tx1">
                  <a:lumMod val="85000"/>
                  <a:lumOff val="15000"/>
                </a:schemeClr>
              </a:solidFill>
            </a:endParaRPr>
          </a:p>
        </p:txBody>
      </p:sp>
      <p:sp>
        <p:nvSpPr>
          <p:cNvPr id="15" name="任意多边形: 形状 14"/>
          <p:cNvSpPr/>
          <p:nvPr>
            <p:custDataLst>
              <p:tags r:id="rId6"/>
            </p:custDataLst>
          </p:nvPr>
        </p:nvSpPr>
        <p:spPr>
          <a:xfrm>
            <a:off x="496570" y="5393055"/>
            <a:ext cx="240030" cy="326390"/>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88000">
                <a:schemeClr val="accent1"/>
              </a:gs>
              <a:gs pos="0">
                <a:schemeClr val="accent1">
                  <a:lumMod val="25000"/>
                  <a:lumOff val="75000"/>
                </a:schemeClr>
              </a:gs>
            </a:gsLst>
            <a:lin ang="8100000" scaled="1"/>
          </a:gradFill>
          <a:ln>
            <a:noFill/>
          </a:ln>
          <a:effectLst>
            <a:outerShdw blurRad="101600" dist="38100" dir="18900000" algn="bl"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9" name="任意多边形: 形状 14"/>
          <p:cNvSpPr/>
          <p:nvPr>
            <p:custDataLst>
              <p:tags r:id="rId7"/>
            </p:custDataLst>
          </p:nvPr>
        </p:nvSpPr>
        <p:spPr>
          <a:xfrm rot="5400000">
            <a:off x="454025" y="1922145"/>
            <a:ext cx="326390" cy="240030"/>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88000">
                <a:schemeClr val="accent1"/>
              </a:gs>
              <a:gs pos="0">
                <a:schemeClr val="accent1">
                  <a:lumMod val="25000"/>
                  <a:lumOff val="75000"/>
                </a:schemeClr>
              </a:gs>
            </a:gsLst>
            <a:lin ang="8100000" scaled="1"/>
          </a:gradFill>
          <a:ln>
            <a:noFill/>
          </a:ln>
          <a:effectLst>
            <a:outerShdw blurRad="101600" dist="38100" dir="2700000" algn="tl"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0" name="任意多边形: 形状 14"/>
          <p:cNvSpPr/>
          <p:nvPr>
            <p:custDataLst>
              <p:tags r:id="rId8"/>
            </p:custDataLst>
          </p:nvPr>
        </p:nvSpPr>
        <p:spPr>
          <a:xfrm flipH="1">
            <a:off x="8406765" y="5393690"/>
            <a:ext cx="240030" cy="326390"/>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88000">
                <a:schemeClr val="accent1"/>
              </a:gs>
              <a:gs pos="0">
                <a:schemeClr val="accent1">
                  <a:lumMod val="25000"/>
                  <a:lumOff val="75000"/>
                </a:schemeClr>
              </a:gs>
            </a:gsLst>
            <a:lin ang="8100000" scaled="1"/>
          </a:gradFill>
          <a:ln>
            <a:noFill/>
          </a:ln>
          <a:effectLst>
            <a:outerShdw blurRad="101600" dist="38100" dir="13500000" algn="b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1" name="任意多边形: 形状 14"/>
          <p:cNvSpPr/>
          <p:nvPr>
            <p:custDataLst>
              <p:tags r:id="rId9"/>
            </p:custDataLst>
          </p:nvPr>
        </p:nvSpPr>
        <p:spPr>
          <a:xfrm rot="16200000" flipH="1">
            <a:off x="8364220" y="1922145"/>
            <a:ext cx="326390" cy="240030"/>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88000">
                <a:schemeClr val="accent1"/>
              </a:gs>
              <a:gs pos="0">
                <a:schemeClr val="accent1">
                  <a:lumMod val="25000"/>
                  <a:lumOff val="75000"/>
                </a:schemeClr>
              </a:gs>
            </a:gsLst>
            <a:lin ang="8100000" scaled="1"/>
          </a:gradFill>
          <a:ln>
            <a:noFill/>
          </a:ln>
          <a:effectLst>
            <a:outerShdw blurRad="1016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graphicFrame>
        <p:nvGraphicFramePr>
          <p:cNvPr id="13" name="表格 2"/>
          <p:cNvGraphicFramePr/>
          <p:nvPr>
            <p:custDataLst>
              <p:tags r:id="rId10"/>
            </p:custDataLst>
          </p:nvPr>
        </p:nvGraphicFramePr>
        <p:xfrm>
          <a:off x="1014730" y="1854200"/>
          <a:ext cx="6932930" cy="4036060"/>
        </p:xfrm>
        <a:graphic>
          <a:graphicData uri="http://schemas.openxmlformats.org/drawingml/2006/table">
            <a:tbl>
              <a:tblPr firstRow="1" bandRow="1">
                <a:tableStyleId>{5C22544A-7EE6-4342-B048-85BDC9FD1C3A}</a:tableStyleId>
              </a:tblPr>
              <a:tblGrid>
                <a:gridCol w="1096010"/>
                <a:gridCol w="5202555"/>
                <a:gridCol w="634365"/>
              </a:tblGrid>
              <a:tr h="353060">
                <a:tc>
                  <a:txBody>
                    <a:bodyPr/>
                    <a:p>
                      <a:pPr indent="0" algn="ctr" fontAlgn="auto">
                        <a:lnSpc>
                          <a:spcPct val="120000"/>
                        </a:lnSpc>
                        <a:spcBef>
                          <a:spcPts val="0"/>
                        </a:spcBef>
                        <a:spcAft>
                          <a:spcPts val="0"/>
                        </a:spcAft>
                        <a:buNone/>
                      </a:pPr>
                      <a:r>
                        <a:rPr lang="zh-CN" altLang="en-US" sz="1600" b="1" spc="120" baseline="0" dirty="0">
                          <a:uFillTx/>
                          <a:latin typeface="微软雅黑" panose="020B0503020204020204" pitchFamily="34" charset="-122"/>
                          <a:ea typeface="微软雅黑" panose="020B0503020204020204" pitchFamily="34" charset="-122"/>
                        </a:rPr>
                        <a:t>科室</a:t>
                      </a:r>
                      <a:endParaRPr lang="zh-CN" altLang="en-US" sz="1600" b="1" spc="120" baseline="0" dirty="0">
                        <a:uFillTx/>
                        <a:latin typeface="微软雅黑" panose="020B0503020204020204" pitchFamily="34" charset="-122"/>
                        <a:ea typeface="微软雅黑" panose="020B0503020204020204" pitchFamily="34" charset="-122"/>
                      </a:endParaRPr>
                    </a:p>
                  </a:txBody>
                  <a:tcPr marL="25400" marR="25400" marT="25400" marB="25400" anchor="ctr"/>
                </a:tc>
                <a:tc>
                  <a:txBody>
                    <a:bodyPr/>
                    <a:p>
                      <a:pPr indent="0" algn="ctr" fontAlgn="auto">
                        <a:lnSpc>
                          <a:spcPct val="120000"/>
                        </a:lnSpc>
                        <a:spcBef>
                          <a:spcPts val="0"/>
                        </a:spcBef>
                        <a:spcAft>
                          <a:spcPts val="0"/>
                        </a:spcAft>
                        <a:buNone/>
                      </a:pPr>
                      <a:r>
                        <a:rPr lang="zh-CN" sz="1600" b="1" spc="120" baseline="0" dirty="0">
                          <a:uFillTx/>
                          <a:latin typeface="微软雅黑" panose="020B0503020204020204" pitchFamily="34" charset="-122"/>
                          <a:ea typeface="微软雅黑" panose="020B0503020204020204" pitchFamily="34" charset="-122"/>
                        </a:rPr>
                        <a:t>引进专家</a:t>
                      </a:r>
                      <a:endParaRPr lang="zh-CN" sz="1600" b="1" spc="120" baseline="0" dirty="0">
                        <a:uFillTx/>
                        <a:latin typeface="微软雅黑" panose="020B0503020204020204" pitchFamily="34" charset="-122"/>
                        <a:ea typeface="微软雅黑" panose="020B0503020204020204" pitchFamily="34" charset="-122"/>
                      </a:endParaRPr>
                    </a:p>
                  </a:txBody>
                  <a:tcPr marL="25400" marR="25400" marT="25400" marB="25400" anchor="ctr"/>
                </a:tc>
                <a:tc>
                  <a:txBody>
                    <a:bodyPr/>
                    <a:p>
                      <a:pPr indent="0" algn="ctr" fontAlgn="auto">
                        <a:lnSpc>
                          <a:spcPct val="120000"/>
                        </a:lnSpc>
                        <a:spcBef>
                          <a:spcPts val="0"/>
                        </a:spcBef>
                        <a:spcAft>
                          <a:spcPts val="0"/>
                        </a:spcAft>
                        <a:buNone/>
                      </a:pPr>
                      <a:r>
                        <a:rPr lang="zh-CN" sz="1600" b="1" spc="120" baseline="0" dirty="0">
                          <a:uFillTx/>
                          <a:latin typeface="微软雅黑" panose="020B0503020204020204" pitchFamily="34" charset="-122"/>
                          <a:ea typeface="微软雅黑" panose="020B0503020204020204" pitchFamily="34" charset="-122"/>
                        </a:rPr>
                        <a:t>总计</a:t>
                      </a:r>
                      <a:endParaRPr lang="zh-CN" sz="1600" b="1" spc="120" baseline="0" dirty="0">
                        <a:uFillTx/>
                        <a:latin typeface="微软雅黑" panose="020B0503020204020204" pitchFamily="34" charset="-122"/>
                        <a:ea typeface="微软雅黑" panose="020B0503020204020204" pitchFamily="34" charset="-122"/>
                      </a:endParaRPr>
                    </a:p>
                  </a:txBody>
                  <a:tcPr marL="25400" marR="25400" marT="25400" marB="25400" anchor="ctr"/>
                </a:tc>
              </a:tr>
              <a:tr h="307975">
                <a:tc rowSpan="9">
                  <a:txBody>
                    <a:bodyPr/>
                    <a:p>
                      <a:pPr indent="0" algn="ctr"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肝胆外科</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西南医院：张雷达、郑树国、李大江、李建伟、马宽生</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rowSpan="9">
                  <a:txBody>
                    <a:bodyPr/>
                    <a:p>
                      <a:pPr indent="0" algn="ctr" fontAlgn="auto">
                        <a:lnSpc>
                          <a:spcPct val="120000"/>
                        </a:lnSpc>
                        <a:spcBef>
                          <a:spcPts val="0"/>
                        </a:spcBef>
                        <a:spcAft>
                          <a:spcPts val="0"/>
                        </a:spcAft>
                        <a:buNone/>
                      </a:pPr>
                      <a:r>
                        <a:rPr lang="en-US" altLang="zh-CN" sz="1400" b="0" spc="60" baseline="0" dirty="0">
                          <a:uFillTx/>
                          <a:latin typeface="微软雅黑" panose="020B0503020204020204" pitchFamily="34" charset="-122"/>
                          <a:ea typeface="微软雅黑" panose="020B0503020204020204" pitchFamily="34" charset="-122"/>
                        </a:rPr>
                        <a:t>19</a:t>
                      </a:r>
                      <a:r>
                        <a:rPr lang="zh-CN" altLang="en-US" sz="1400" b="0" spc="60" baseline="0" dirty="0">
                          <a:uFillTx/>
                          <a:latin typeface="微软雅黑" panose="020B0503020204020204" pitchFamily="34" charset="-122"/>
                          <a:ea typeface="微软雅黑" panose="020B0503020204020204" pitchFamily="34" charset="-122"/>
                        </a:rPr>
                        <a:t>人</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r>
              <a:tr h="307340">
                <a:tc vMerge="1">
                  <a:tcPr marL="88900" marR="88900" marT="47625" marB="47625" anchor="ct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cs typeface="微软雅黑" panose="020B0503020204020204" pitchFamily="34" charset="-122"/>
                        </a:rPr>
                        <a:t>新桥医院：郑璐、黄小兵、左国华（</a:t>
                      </a:r>
                      <a:r>
                        <a:rPr lang="en-US" altLang="zh-CN" sz="1400" b="0" spc="60" baseline="0" dirty="0">
                          <a:uFillTx/>
                          <a:latin typeface="微软雅黑" panose="020B0503020204020204" pitchFamily="34" charset="-122"/>
                          <a:ea typeface="微软雅黑" panose="020B0503020204020204" pitchFamily="34" charset="-122"/>
                          <a:cs typeface="微软雅黑" panose="020B0503020204020204" pitchFamily="34" charset="-122"/>
                        </a:rPr>
                        <a:t>ERCP</a:t>
                      </a:r>
                      <a:r>
                        <a:rPr lang="zh-CN" altLang="en-US" sz="1400" b="0" spc="60" baseline="0" dirty="0">
                          <a:uFillTx/>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0" spc="60" baseline="0" dirty="0">
                        <a:uFillTx/>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a:tc>
                <a:tc vMerge="1">
                  <a:tcPr marL="88900" marR="88900" marT="47625" marB="47625" anchor="ctr"/>
                </a:tc>
              </a:tr>
              <a:tr h="307340">
                <a:tc vMerge="1">
                  <a:tcP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大坪医院：陈平、刘宏鸣</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vMerge="1">
                  <a:tcPr marL="88900" marR="88900" marT="47625" marB="47625" anchor="ctr"/>
                </a:tc>
              </a:tr>
              <a:tr h="306070">
                <a:tc vMerge="1">
                  <a:tcPr/>
                </a:tc>
                <a:tc>
                  <a:txBody>
                    <a:bodyPr/>
                    <a:p>
                      <a:pPr indent="0" algn="l" fontAlgn="auto">
                        <a:lnSpc>
                          <a:spcPct val="120000"/>
                        </a:lnSpc>
                        <a:spcBef>
                          <a:spcPts val="0"/>
                        </a:spcBef>
                        <a:spcAft>
                          <a:spcPts val="0"/>
                        </a:spcAft>
                        <a:buNone/>
                      </a:pPr>
                      <a:r>
                        <a:rPr lang="zh-CN" altLang="en-US" sz="1400" b="0" spc="60" dirty="0">
                          <a:uFillTx/>
                          <a:latin typeface="微软雅黑" panose="020B0503020204020204" pitchFamily="34" charset="-122"/>
                          <a:ea typeface="微软雅黑" panose="020B0503020204020204" pitchFamily="34" charset="-122"/>
                          <a:cs typeface="微软雅黑" panose="020B0503020204020204" pitchFamily="34" charset="-122"/>
                        </a:rPr>
                        <a:t>重医附一院：吴乔（</a:t>
                      </a:r>
                      <a:r>
                        <a:rPr lang="en-US" altLang="zh-CN" sz="1400" b="0" spc="60" dirty="0">
                          <a:uFillTx/>
                          <a:latin typeface="微软雅黑" panose="020B0503020204020204" pitchFamily="34" charset="-122"/>
                          <a:ea typeface="微软雅黑" panose="020B0503020204020204" pitchFamily="34" charset="-122"/>
                          <a:cs typeface="微软雅黑" panose="020B0503020204020204" pitchFamily="34" charset="-122"/>
                        </a:rPr>
                        <a:t>ERCP</a:t>
                      </a:r>
                      <a:r>
                        <a:rPr lang="zh-CN" altLang="en-US" sz="1400" b="0" spc="60" dirty="0">
                          <a:uFillTx/>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0" spc="60" baseline="0" dirty="0">
                        <a:uFillTx/>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a:tc>
                <a:tc vMerge="1">
                  <a:tcPr marL="88900" marR="88900" marT="47625" marB="47625" anchor="ctr"/>
                </a:tc>
              </a:tr>
              <a:tr h="306070">
                <a:tc vMerge="1">
                  <a:tcP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重医附二院：刘作金</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vMerge="1">
                  <a:tcPr marL="88900" marR="88900" marT="47625" marB="47625" anchor="ctr"/>
                </a:tc>
              </a:tr>
              <a:tr h="307340">
                <a:tc vMerge="1">
                  <a:tcP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重庆市肿瘤医院：李德卫、李庆东及刘亚（</a:t>
                      </a:r>
                      <a:r>
                        <a:rPr lang="zh-CN" altLang="en-US" sz="1400" b="0" spc="60" dirty="0">
                          <a:uFillTx/>
                          <a:latin typeface="微软雅黑" panose="020B0503020204020204" pitchFamily="34" charset="-122"/>
                          <a:ea typeface="微软雅黑" panose="020B0503020204020204" pitchFamily="34" charset="-122"/>
                        </a:rPr>
                        <a:t>血管介入）</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vMerge="1">
                  <a:tcPr marL="88900" marR="88900" marT="47625" marB="47625" anchor="ctr"/>
                </a:tc>
              </a:tr>
              <a:tr h="306070">
                <a:tc vMerge="1">
                  <a:tcP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cs typeface="微软雅黑" panose="020B0503020204020204" pitchFamily="34" charset="-122"/>
                        </a:rPr>
                        <a:t>重庆市人民医院：郭诗翔、张涛（</a:t>
                      </a:r>
                      <a:r>
                        <a:rPr lang="en-US" altLang="zh-CN" sz="1400" b="0" spc="60" baseline="0" dirty="0">
                          <a:uFillTx/>
                          <a:latin typeface="微软雅黑" panose="020B0503020204020204" pitchFamily="34" charset="-122"/>
                          <a:ea typeface="微软雅黑" panose="020B0503020204020204" pitchFamily="34" charset="-122"/>
                          <a:cs typeface="微软雅黑" panose="020B0503020204020204" pitchFamily="34" charset="-122"/>
                        </a:rPr>
                        <a:t>ERCP</a:t>
                      </a:r>
                      <a:r>
                        <a:rPr lang="zh-CN" altLang="en-US" sz="1400" b="0" spc="60" baseline="0" dirty="0">
                          <a:uFillTx/>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0" spc="60" baseline="0" dirty="0">
                        <a:uFillTx/>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a:tc>
                <a:tc vMerge="1">
                  <a:tcPr marL="88900" marR="88900" marT="47625" marB="47625" anchor="ctr"/>
                </a:tc>
              </a:tr>
              <a:tr h="306705">
                <a:tc vMerge="1">
                  <a:tcP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重庆市第五人民医院：杨智清</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vMerge="1">
                  <a:tcPr marL="88900" marR="88900" marT="47625" marB="47625" anchor="ctr"/>
                </a:tc>
              </a:tr>
              <a:tr h="308610">
                <a:tc vMerge="1">
                  <a:tcPr marL="88900" marR="88900" marT="47625" marB="47625" anchor="ctr"/>
                </a:tc>
                <a:tc>
                  <a:txBody>
                    <a:bodyPr/>
                    <a:p>
                      <a:pPr indent="0" algn="l" fontAlgn="auto">
                        <a:lnSpc>
                          <a:spcPct val="120000"/>
                        </a:lnSpc>
                        <a:spcBef>
                          <a:spcPts val="0"/>
                        </a:spcBef>
                        <a:spcAft>
                          <a:spcPts val="0"/>
                        </a:spcAft>
                        <a:buNone/>
                      </a:pPr>
                      <a:r>
                        <a:rPr lang="zh-CN" altLang="en-US" sz="1400" b="0" spc="60" dirty="0">
                          <a:uFillTx/>
                          <a:latin typeface="微软雅黑" panose="020B0503020204020204" pitchFamily="34" charset="-122"/>
                          <a:ea typeface="微软雅黑" panose="020B0503020204020204" pitchFamily="34" charset="-122"/>
                        </a:rPr>
                        <a:t>重庆西区医院：梁平</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vMerge="1">
                  <a:tcPr marL="88900" marR="88900" marT="47625" marB="47625" anchor="ctr"/>
                </a:tc>
              </a:tr>
              <a:tr h="306070">
                <a:tc>
                  <a:txBody>
                    <a:bodyPr/>
                    <a:p>
                      <a:pPr indent="0" algn="ctr"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普外科</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西南医院：钱锋、郝迎学（血管外科）、杨世伟（）、石彦</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a:txBody>
                    <a:bodyPr/>
                    <a:p>
                      <a:pPr indent="0" algn="ctr" fontAlgn="auto">
                        <a:lnSpc>
                          <a:spcPct val="120000"/>
                        </a:lnSpc>
                        <a:spcBef>
                          <a:spcPts val="0"/>
                        </a:spcBef>
                        <a:spcAft>
                          <a:spcPts val="0"/>
                        </a:spcAft>
                        <a:buNone/>
                      </a:pPr>
                      <a:r>
                        <a:rPr lang="en-US" altLang="zh-CN" sz="1400" b="0" spc="60" baseline="0" dirty="0">
                          <a:uFillTx/>
                          <a:latin typeface="微软雅黑" panose="020B0503020204020204" pitchFamily="34" charset="-122"/>
                          <a:ea typeface="微软雅黑" panose="020B0503020204020204" pitchFamily="34" charset="-122"/>
                        </a:rPr>
                        <a:t>4</a:t>
                      </a:r>
                      <a:r>
                        <a:rPr lang="zh-CN" altLang="en-US" sz="1400" b="0" spc="60" baseline="0" dirty="0">
                          <a:uFillTx/>
                          <a:latin typeface="微软雅黑" panose="020B0503020204020204" pitchFamily="34" charset="-122"/>
                          <a:ea typeface="微软雅黑" panose="020B0503020204020204" pitchFamily="34" charset="-122"/>
                        </a:rPr>
                        <a:t>人</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r>
              <a:tr h="306705">
                <a:tc rowSpan="2">
                  <a:txBody>
                    <a:bodyPr/>
                    <a:p>
                      <a:pPr indent="0" algn="ctr" fontAlgn="auto">
                        <a:lnSpc>
                          <a:spcPct val="120000"/>
                        </a:lnSpc>
                        <a:spcBef>
                          <a:spcPts val="0"/>
                        </a:spcBef>
                        <a:spcAft>
                          <a:spcPts val="0"/>
                        </a:spcAft>
                        <a:buNone/>
                      </a:pPr>
                      <a:r>
                        <a:rPr lang="zh-CN" altLang="en-US" sz="1400" b="0" spc="60" dirty="0">
                          <a:uFillTx/>
                          <a:latin typeface="微软雅黑" panose="020B0503020204020204" pitchFamily="34" charset="-122"/>
                          <a:ea typeface="微软雅黑" panose="020B0503020204020204" pitchFamily="34" charset="-122"/>
                        </a:rPr>
                        <a:t>骨科</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a:txBody>
                    <a:bodyPr/>
                    <a:p>
                      <a:pPr indent="0" algn="l" fontAlgn="auto">
                        <a:lnSpc>
                          <a:spcPct val="120000"/>
                        </a:lnSpc>
                        <a:spcBef>
                          <a:spcPts val="0"/>
                        </a:spcBef>
                        <a:spcAft>
                          <a:spcPts val="0"/>
                        </a:spcAft>
                        <a:buNone/>
                      </a:pPr>
                      <a:r>
                        <a:rPr lang="zh-CN" altLang="en-US" sz="1400" b="0" spc="60" baseline="0" dirty="0">
                          <a:uFillTx/>
                          <a:latin typeface="微软雅黑" panose="020B0503020204020204" pitchFamily="34" charset="-122"/>
                          <a:ea typeface="微软雅黑" panose="020B0503020204020204" pitchFamily="34" charset="-122"/>
                        </a:rPr>
                        <a:t>大坪医院：王子明、熊雁、陈亮</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rowSpan="2">
                  <a:txBody>
                    <a:bodyPr/>
                    <a:p>
                      <a:pPr indent="0" algn="ctr" fontAlgn="auto">
                        <a:lnSpc>
                          <a:spcPct val="120000"/>
                        </a:lnSpc>
                        <a:spcBef>
                          <a:spcPts val="0"/>
                        </a:spcBef>
                        <a:spcAft>
                          <a:spcPts val="0"/>
                        </a:spcAft>
                        <a:buNone/>
                      </a:pPr>
                      <a:r>
                        <a:rPr lang="en-US" altLang="zh-CN" sz="1400" b="0" spc="60" baseline="0" dirty="0">
                          <a:uFillTx/>
                          <a:latin typeface="微软雅黑" panose="020B0503020204020204" pitchFamily="34" charset="-122"/>
                          <a:ea typeface="微软雅黑" panose="020B0503020204020204" pitchFamily="34" charset="-122"/>
                        </a:rPr>
                        <a:t>6</a:t>
                      </a:r>
                      <a:r>
                        <a:rPr lang="zh-CN" altLang="en-US" sz="1400" b="0" spc="60" baseline="0" dirty="0">
                          <a:uFillTx/>
                          <a:latin typeface="微软雅黑" panose="020B0503020204020204" pitchFamily="34" charset="-122"/>
                          <a:ea typeface="微软雅黑" panose="020B0503020204020204" pitchFamily="34" charset="-122"/>
                        </a:rPr>
                        <a:t>人</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r>
              <a:tr h="306705">
                <a:tc vMerge="1">
                  <a:tcPr marL="88900" marR="88900" marT="47625" marB="47625" anchor="ctr"/>
                </a:tc>
                <a:tc>
                  <a:txBody>
                    <a:bodyPr/>
                    <a:p>
                      <a:pPr indent="0" algn="l" fontAlgn="auto">
                        <a:lnSpc>
                          <a:spcPct val="120000"/>
                        </a:lnSpc>
                        <a:spcBef>
                          <a:spcPts val="0"/>
                        </a:spcBef>
                        <a:spcAft>
                          <a:spcPts val="0"/>
                        </a:spcAft>
                        <a:buNone/>
                      </a:pPr>
                      <a:r>
                        <a:rPr lang="zh-CN" altLang="en-US" sz="1400" b="0" spc="60" dirty="0">
                          <a:uFillTx/>
                          <a:latin typeface="微软雅黑" panose="020B0503020204020204" pitchFamily="34" charset="-122"/>
                          <a:ea typeface="微软雅黑" panose="020B0503020204020204" pitchFamily="34" charset="-122"/>
                        </a:rPr>
                        <a:t>重医附一院：陈虹、陈城、厉柯</a:t>
                      </a:r>
                      <a:endParaRPr lang="zh-CN" altLang="en-US" sz="1400" b="0" spc="60" baseline="0" dirty="0">
                        <a:uFillTx/>
                        <a:latin typeface="微软雅黑" panose="020B0503020204020204" pitchFamily="34" charset="-122"/>
                        <a:ea typeface="微软雅黑" panose="020B0503020204020204" pitchFamily="34" charset="-122"/>
                      </a:endParaRPr>
                    </a:p>
                  </a:txBody>
                  <a:tcPr marL="25400" marR="25400" marT="25400" marB="25400" anchor="ctr"/>
                </a:tc>
                <a:tc vMerge="1">
                  <a:tcPr marL="88900" marR="88900" marT="47625" marB="47625" anchor="ct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ormAutofit fontScale="90000"/>
          </a:bodyPr>
          <a:p>
            <a:pPr algn="l"/>
            <a:r>
              <a:rPr lang="zh-CN" altLang="en-US" sz="2800" b="1">
                <a:solidFill>
                  <a:srgbClr val="2E75B5"/>
                </a:solidFill>
                <a:latin typeface="微软雅黑" panose="020B0503020204020204" pitchFamily="34" charset="-122"/>
                <a:ea typeface="微软雅黑" panose="020B0503020204020204" pitchFamily="34" charset="-122"/>
                <a:sym typeface="+mn-ea"/>
              </a:rPr>
              <a:t>四、重点学科与</a:t>
            </a:r>
            <a:r>
              <a:rPr lang="en-US" altLang="zh-CN" sz="2800" b="1">
                <a:solidFill>
                  <a:srgbClr val="2E75B5"/>
                </a:solidFill>
                <a:latin typeface="微软雅黑" panose="020B0503020204020204" pitchFamily="34" charset="-122"/>
                <a:ea typeface="微软雅黑" panose="020B0503020204020204" pitchFamily="34" charset="-122"/>
                <a:sym typeface="+mn-ea"/>
              </a:rPr>
              <a:t> “</a:t>
            </a:r>
            <a:r>
              <a:rPr lang="zh-CN" altLang="en-US" sz="2800" b="1">
                <a:solidFill>
                  <a:srgbClr val="2E75B5"/>
                </a:solidFill>
                <a:latin typeface="微软雅黑" panose="020B0503020204020204" pitchFamily="34" charset="-122"/>
                <a:ea typeface="微软雅黑" panose="020B0503020204020204" pitchFamily="34" charset="-122"/>
                <a:sym typeface="+mn-ea"/>
              </a:rPr>
              <a:t>千里马</a:t>
            </a:r>
            <a:r>
              <a:rPr lang="en-US" altLang="zh-CN" sz="2800" b="1">
                <a:solidFill>
                  <a:srgbClr val="2E75B5"/>
                </a:solidFill>
                <a:latin typeface="微软雅黑" panose="020B0503020204020204" pitchFamily="34" charset="-122"/>
                <a:ea typeface="微软雅黑" panose="020B0503020204020204" pitchFamily="34" charset="-122"/>
                <a:sym typeface="+mn-ea"/>
              </a:rPr>
              <a:t>” </a:t>
            </a:r>
            <a:r>
              <a:rPr lang="zh-CN" altLang="en-US" sz="2800" b="1">
                <a:solidFill>
                  <a:srgbClr val="2E75B5"/>
                </a:solidFill>
                <a:latin typeface="微软雅黑" panose="020B0503020204020204" pitchFamily="34" charset="-122"/>
                <a:ea typeface="微软雅黑" panose="020B0503020204020204" pitchFamily="34" charset="-122"/>
                <a:sym typeface="+mn-ea"/>
              </a:rPr>
              <a:t>专项工程</a:t>
            </a:r>
            <a:r>
              <a:rPr lang="en-US" altLang="zh-CN" sz="2800" b="1">
                <a:solidFill>
                  <a:srgbClr val="2E75B5"/>
                </a:solidFill>
                <a:latin typeface="微软雅黑" panose="020B0503020204020204" pitchFamily="34" charset="-122"/>
                <a:ea typeface="微软雅黑" panose="020B0503020204020204" pitchFamily="34" charset="-122"/>
                <a:sym typeface="+mn-ea"/>
              </a:rPr>
              <a:t> — </a:t>
            </a:r>
            <a:r>
              <a:rPr lang="zh-CN" altLang="en-US" sz="2800" b="1">
                <a:solidFill>
                  <a:srgbClr val="2E75B5"/>
                </a:solidFill>
                <a:latin typeface="微软雅黑" panose="020B0503020204020204" pitchFamily="34" charset="-122"/>
                <a:ea typeface="微软雅黑" panose="020B0503020204020204" pitchFamily="34" charset="-122"/>
                <a:sym typeface="+mn-ea"/>
              </a:rPr>
              <a:t>强化学科核心竞争力</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pic>
        <p:nvPicPr>
          <p:cNvPr id="8" name="内容占位符 7" descr="2"/>
          <p:cNvPicPr>
            <a:picLocks noChangeAspect="1"/>
          </p:cNvPicPr>
          <p:nvPr>
            <p:ph sz="half" idx="1"/>
          </p:nvPr>
        </p:nvPicPr>
        <p:blipFill>
          <a:blip r:embed="rId3"/>
          <a:stretch>
            <a:fillRect/>
          </a:stretch>
        </p:blipFill>
        <p:spPr>
          <a:xfrm>
            <a:off x="690880" y="1825625"/>
            <a:ext cx="3474720" cy="4351655"/>
          </a:xfrm>
          <a:prstGeom prst="rect">
            <a:avLst/>
          </a:prstGeom>
        </p:spPr>
      </p:pic>
      <p:pic>
        <p:nvPicPr>
          <p:cNvPr id="9" name="内容占位符 8" descr="3"/>
          <p:cNvPicPr>
            <a:picLocks noChangeAspect="1"/>
          </p:cNvPicPr>
          <p:nvPr>
            <p:ph sz="half" idx="2"/>
          </p:nvPr>
        </p:nvPicPr>
        <p:blipFill>
          <a:blip r:embed="rId4"/>
          <a:stretch>
            <a:fillRect/>
          </a:stretch>
        </p:blipFill>
        <p:spPr>
          <a:xfrm>
            <a:off x="4698365" y="1825625"/>
            <a:ext cx="3460750" cy="4351655"/>
          </a:xfrm>
          <a:prstGeom prst="rect">
            <a:avLst/>
          </a:prstGeom>
        </p:spPr>
      </p:pic>
      <p:sp>
        <p:nvSpPr>
          <p:cNvPr id="4" name="文本框 3"/>
          <p:cNvSpPr txBox="1"/>
          <p:nvPr>
            <p:custDataLst>
              <p:tags r:id="rId5"/>
            </p:custDataLst>
          </p:nvPr>
        </p:nvSpPr>
        <p:spPr>
          <a:xfrm>
            <a:off x="704850" y="1520825"/>
            <a:ext cx="838200" cy="468630"/>
          </a:xfrm>
          <a:prstGeom prst="rect">
            <a:avLst/>
          </a:prstGeom>
          <a:noFill/>
        </p:spPr>
        <p:txBody>
          <a:bodyPr wrap="none" rtlCol="0">
            <a:no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项目</a:t>
            </a:r>
            <a:endPar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6"/>
            </p:custDataLst>
          </p:nvPr>
        </p:nvSpPr>
        <p:spPr>
          <a:xfrm>
            <a:off x="168910" y="1816735"/>
            <a:ext cx="838200" cy="556895"/>
          </a:xfrm>
          <a:prstGeom prst="rect">
            <a:avLst/>
          </a:prstGeom>
          <a:noFill/>
        </p:spPr>
        <p:txBody>
          <a:bodyPr wrap="none" rtlCol="0">
            <a:no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科室</a:t>
            </a:r>
            <a:endPar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ormAutofit/>
          </a:bodyPr>
          <a:p>
            <a:pPr algn="l"/>
            <a:r>
              <a:rPr lang="zh-CN" altLang="en-US" sz="2800" b="1">
                <a:solidFill>
                  <a:srgbClr val="2E75B5"/>
                </a:solidFill>
                <a:latin typeface="微软雅黑" panose="020B0503020204020204" pitchFamily="34" charset="-122"/>
                <a:ea typeface="微软雅黑" panose="020B0503020204020204" pitchFamily="34" charset="-122"/>
                <a:sym typeface="+mn-ea"/>
              </a:rPr>
              <a:t>四、重点学科与</a:t>
            </a:r>
            <a:r>
              <a:rPr lang="en-US" altLang="zh-CN" sz="2800" b="1">
                <a:solidFill>
                  <a:srgbClr val="2E75B5"/>
                </a:solidFill>
                <a:latin typeface="微软雅黑" panose="020B0503020204020204" pitchFamily="34" charset="-122"/>
                <a:ea typeface="微软雅黑" panose="020B0503020204020204" pitchFamily="34" charset="-122"/>
                <a:sym typeface="+mn-ea"/>
              </a:rPr>
              <a:t> “</a:t>
            </a:r>
            <a:r>
              <a:rPr lang="zh-CN" altLang="en-US" sz="2800" b="1">
                <a:solidFill>
                  <a:srgbClr val="2E75B5"/>
                </a:solidFill>
                <a:latin typeface="微软雅黑" panose="020B0503020204020204" pitchFamily="34" charset="-122"/>
                <a:ea typeface="微软雅黑" panose="020B0503020204020204" pitchFamily="34" charset="-122"/>
                <a:sym typeface="+mn-ea"/>
              </a:rPr>
              <a:t>千里马</a:t>
            </a:r>
            <a:r>
              <a:rPr lang="en-US" altLang="zh-CN" sz="2800" b="1">
                <a:solidFill>
                  <a:srgbClr val="2E75B5"/>
                </a:solidFill>
                <a:latin typeface="微软雅黑" panose="020B0503020204020204" pitchFamily="34" charset="-122"/>
                <a:ea typeface="微软雅黑" panose="020B0503020204020204" pitchFamily="34" charset="-122"/>
                <a:sym typeface="+mn-ea"/>
              </a:rPr>
              <a:t>” </a:t>
            </a:r>
            <a:r>
              <a:rPr lang="zh-CN" altLang="en-US" sz="2800" b="1">
                <a:solidFill>
                  <a:srgbClr val="2E75B5"/>
                </a:solidFill>
                <a:latin typeface="微软雅黑" panose="020B0503020204020204" pitchFamily="34" charset="-122"/>
                <a:ea typeface="微软雅黑" panose="020B0503020204020204" pitchFamily="34" charset="-122"/>
                <a:sym typeface="+mn-ea"/>
              </a:rPr>
              <a:t>专项工程</a:t>
            </a:r>
            <a:r>
              <a:rPr lang="en-US" altLang="zh-CN" sz="2800" b="1">
                <a:solidFill>
                  <a:srgbClr val="2E75B5"/>
                </a:solidFill>
                <a:latin typeface="微软雅黑" panose="020B0503020204020204" pitchFamily="34" charset="-122"/>
                <a:ea typeface="微软雅黑" panose="020B0503020204020204" pitchFamily="34" charset="-122"/>
                <a:sym typeface="+mn-ea"/>
              </a:rPr>
              <a:t> — </a:t>
            </a:r>
            <a:r>
              <a:rPr lang="zh-CN" altLang="en-US" sz="2800" b="1">
                <a:solidFill>
                  <a:srgbClr val="2E75B5"/>
                </a:solidFill>
                <a:latin typeface="微软雅黑" panose="020B0503020204020204" pitchFamily="34" charset="-122"/>
                <a:ea typeface="微软雅黑" panose="020B0503020204020204" pitchFamily="34" charset="-122"/>
                <a:sym typeface="+mn-ea"/>
              </a:rPr>
              <a:t>强化学科核心竞争力</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3"/>
            </p:custDataLst>
          </p:nvPr>
        </p:nvSpPr>
        <p:spPr>
          <a:xfrm>
            <a:off x="704850" y="1520825"/>
            <a:ext cx="838200" cy="468630"/>
          </a:xfrm>
          <a:prstGeom prst="rect">
            <a:avLst/>
          </a:prstGeom>
          <a:noFill/>
        </p:spPr>
        <p:txBody>
          <a:bodyPr wrap="none" rtlCol="0">
            <a:no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项目</a:t>
            </a:r>
            <a:endPar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4"/>
            </p:custDataLst>
          </p:nvPr>
        </p:nvSpPr>
        <p:spPr>
          <a:xfrm>
            <a:off x="168910" y="1816735"/>
            <a:ext cx="838200" cy="556895"/>
          </a:xfrm>
          <a:prstGeom prst="rect">
            <a:avLst/>
          </a:prstGeom>
          <a:noFill/>
        </p:spPr>
        <p:txBody>
          <a:bodyPr wrap="none" rtlCol="0">
            <a:no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科室</a:t>
            </a:r>
            <a:endPar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7" name="组合 6"/>
          <p:cNvGrpSpPr/>
          <p:nvPr/>
        </p:nvGrpSpPr>
        <p:grpSpPr>
          <a:xfrm>
            <a:off x="144780" y="2291715"/>
            <a:ext cx="8999855" cy="4424045"/>
            <a:chOff x="686" y="3016"/>
            <a:chExt cx="12656" cy="5651"/>
          </a:xfrm>
        </p:grpSpPr>
        <p:sp>
          <p:nvSpPr>
            <p:cNvPr id="26" name="任意多边形: 形状 25"/>
            <p:cNvSpPr/>
            <p:nvPr>
              <p:custDataLst>
                <p:tags r:id="rId5"/>
              </p:custDataLst>
            </p:nvPr>
          </p:nvSpPr>
          <p:spPr>
            <a:xfrm>
              <a:off x="1039" y="4393"/>
              <a:ext cx="290" cy="1853"/>
            </a:xfrm>
            <a:custGeom>
              <a:avLst/>
              <a:gdLst>
                <a:gd name="connsiteX0" fmla="*/ 244983 w 244982"/>
                <a:gd name="connsiteY0" fmla="*/ 1567891 h 1569034"/>
                <a:gd name="connsiteX1" fmla="*/ 0 w 244982"/>
                <a:gd name="connsiteY1" fmla="*/ 1569034 h 1569034"/>
                <a:gd name="connsiteX2" fmla="*/ 0 w 244982"/>
                <a:gd name="connsiteY2" fmla="*/ 14783 h 1569034"/>
                <a:gd name="connsiteX3" fmla="*/ 244983 w 244982"/>
                <a:gd name="connsiteY3" fmla="*/ 0 h 1569034"/>
              </a:gdLst>
              <a:ahLst/>
              <a:cxnLst>
                <a:cxn ang="0">
                  <a:pos x="connsiteX0" y="connsiteY0"/>
                </a:cxn>
                <a:cxn ang="0">
                  <a:pos x="connsiteX1" y="connsiteY1"/>
                </a:cxn>
                <a:cxn ang="0">
                  <a:pos x="connsiteX2" y="connsiteY2"/>
                </a:cxn>
                <a:cxn ang="0">
                  <a:pos x="connsiteX3" y="connsiteY3"/>
                </a:cxn>
              </a:cxnLst>
              <a:rect l="l" t="t" r="r" b="b"/>
              <a:pathLst>
                <a:path w="244982" h="1569034">
                  <a:moveTo>
                    <a:pt x="244983" y="1567891"/>
                  </a:moveTo>
                  <a:lnTo>
                    <a:pt x="0" y="1569034"/>
                  </a:lnTo>
                  <a:lnTo>
                    <a:pt x="0" y="14783"/>
                  </a:lnTo>
                  <a:lnTo>
                    <a:pt x="244983" y="0"/>
                  </a:lnTo>
                  <a:close/>
                </a:path>
              </a:pathLst>
            </a:custGeom>
            <a:gradFill>
              <a:gsLst>
                <a:gs pos="100000">
                  <a:schemeClr val="accent1">
                    <a:alpha val="0"/>
                  </a:schemeClr>
                </a:gs>
                <a:gs pos="0">
                  <a:schemeClr val="accent1">
                    <a:alpha val="15000"/>
                  </a:schemeClr>
                </a:gs>
              </a:gsLst>
              <a:lin ang="5400000" scaled="0"/>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27" name="任意多边形: 形状 26"/>
            <p:cNvSpPr/>
            <p:nvPr>
              <p:custDataLst>
                <p:tags r:id="rId6"/>
              </p:custDataLst>
            </p:nvPr>
          </p:nvSpPr>
          <p:spPr>
            <a:xfrm>
              <a:off x="1403" y="3617"/>
              <a:ext cx="374" cy="1885"/>
            </a:xfrm>
            <a:custGeom>
              <a:avLst/>
              <a:gdLst>
                <a:gd name="connsiteX0" fmla="*/ 317068 w 317068"/>
                <a:gd name="connsiteY0" fmla="*/ 1586789 h 1595780"/>
                <a:gd name="connsiteX1" fmla="*/ 0 w 317068"/>
                <a:gd name="connsiteY1" fmla="*/ 1595780 h 1595780"/>
                <a:gd name="connsiteX2" fmla="*/ 0 w 317068"/>
                <a:gd name="connsiteY2" fmla="*/ 26670 h 1595780"/>
                <a:gd name="connsiteX3" fmla="*/ 317068 w 317068"/>
                <a:gd name="connsiteY3" fmla="*/ 0 h 1595780"/>
              </a:gdLst>
              <a:ahLst/>
              <a:cxnLst>
                <a:cxn ang="0">
                  <a:pos x="connsiteX0" y="connsiteY0"/>
                </a:cxn>
                <a:cxn ang="0">
                  <a:pos x="connsiteX1" y="connsiteY1"/>
                </a:cxn>
                <a:cxn ang="0">
                  <a:pos x="connsiteX2" y="connsiteY2"/>
                </a:cxn>
                <a:cxn ang="0">
                  <a:pos x="connsiteX3" y="connsiteY3"/>
                </a:cxn>
              </a:cxnLst>
              <a:rect l="l" t="t" r="r" b="b"/>
              <a:pathLst>
                <a:path w="317068" h="1595780">
                  <a:moveTo>
                    <a:pt x="317068" y="1586789"/>
                  </a:moveTo>
                  <a:lnTo>
                    <a:pt x="0" y="1595780"/>
                  </a:lnTo>
                  <a:lnTo>
                    <a:pt x="0" y="26670"/>
                  </a:lnTo>
                  <a:lnTo>
                    <a:pt x="317068" y="0"/>
                  </a:lnTo>
                  <a:close/>
                </a:path>
              </a:pathLst>
            </a:custGeom>
            <a:gradFill>
              <a:gsLst>
                <a:gs pos="100000">
                  <a:schemeClr val="accent1">
                    <a:alpha val="0"/>
                  </a:schemeClr>
                </a:gs>
                <a:gs pos="0">
                  <a:schemeClr val="accent1">
                    <a:alpha val="15000"/>
                  </a:schemeClr>
                </a:gs>
              </a:gsLst>
              <a:lin ang="5400000" scaled="0"/>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28" name="任意多边形: 形状 27"/>
            <p:cNvSpPr/>
            <p:nvPr>
              <p:custDataLst>
                <p:tags r:id="rId7"/>
              </p:custDataLst>
            </p:nvPr>
          </p:nvSpPr>
          <p:spPr>
            <a:xfrm>
              <a:off x="4892" y="3484"/>
              <a:ext cx="452" cy="2018"/>
            </a:xfrm>
            <a:custGeom>
              <a:avLst/>
              <a:gdLst>
                <a:gd name="connsiteX0" fmla="*/ 382981 w 382981"/>
                <a:gd name="connsiteY0" fmla="*/ 1687068 h 1708632"/>
                <a:gd name="connsiteX1" fmla="*/ 0 w 382981"/>
                <a:gd name="connsiteY1" fmla="*/ 1708633 h 1708632"/>
                <a:gd name="connsiteX2" fmla="*/ 0 w 382981"/>
                <a:gd name="connsiteY2" fmla="*/ 42901 h 1708632"/>
                <a:gd name="connsiteX3" fmla="*/ 382981 w 382981"/>
                <a:gd name="connsiteY3" fmla="*/ 0 h 1708632"/>
              </a:gdLst>
              <a:ahLst/>
              <a:cxnLst>
                <a:cxn ang="0">
                  <a:pos x="connsiteX0" y="connsiteY0"/>
                </a:cxn>
                <a:cxn ang="0">
                  <a:pos x="connsiteX1" y="connsiteY1"/>
                </a:cxn>
                <a:cxn ang="0">
                  <a:pos x="connsiteX2" y="connsiteY2"/>
                </a:cxn>
                <a:cxn ang="0">
                  <a:pos x="connsiteX3" y="connsiteY3"/>
                </a:cxn>
              </a:cxnLst>
              <a:rect l="l" t="t" r="r" b="b"/>
              <a:pathLst>
                <a:path w="382981" h="1708632">
                  <a:moveTo>
                    <a:pt x="382981" y="1687068"/>
                  </a:moveTo>
                  <a:lnTo>
                    <a:pt x="0" y="1708633"/>
                  </a:lnTo>
                  <a:lnTo>
                    <a:pt x="0" y="42901"/>
                  </a:lnTo>
                  <a:lnTo>
                    <a:pt x="382981" y="0"/>
                  </a:lnTo>
                  <a:close/>
                </a:path>
              </a:pathLst>
            </a:custGeom>
            <a:gradFill>
              <a:gsLst>
                <a:gs pos="100000">
                  <a:schemeClr val="accent1">
                    <a:alpha val="0"/>
                  </a:schemeClr>
                </a:gs>
                <a:gs pos="0">
                  <a:schemeClr val="accent1">
                    <a:alpha val="15000"/>
                  </a:schemeClr>
                </a:gs>
              </a:gsLst>
              <a:lin ang="5400000" scaled="0"/>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29" name="任意多边形: 形状 28"/>
            <p:cNvSpPr/>
            <p:nvPr>
              <p:custDataLst>
                <p:tags r:id="rId8"/>
              </p:custDataLst>
            </p:nvPr>
          </p:nvSpPr>
          <p:spPr>
            <a:xfrm>
              <a:off x="4945" y="4760"/>
              <a:ext cx="282" cy="1795"/>
            </a:xfrm>
            <a:custGeom>
              <a:avLst/>
              <a:gdLst>
                <a:gd name="connsiteX0" fmla="*/ 238582 w 238582"/>
                <a:gd name="connsiteY0" fmla="*/ 1519581 h 1519580"/>
                <a:gd name="connsiteX1" fmla="*/ 0 w 238582"/>
                <a:gd name="connsiteY1" fmla="*/ 1519581 h 1519580"/>
                <a:gd name="connsiteX2" fmla="*/ 0 w 238582"/>
                <a:gd name="connsiteY2" fmla="*/ 12039 h 1519580"/>
                <a:gd name="connsiteX3" fmla="*/ 238582 w 238582"/>
                <a:gd name="connsiteY3" fmla="*/ 0 h 1519580"/>
              </a:gdLst>
              <a:ahLst/>
              <a:cxnLst>
                <a:cxn ang="0">
                  <a:pos x="connsiteX0" y="connsiteY0"/>
                </a:cxn>
                <a:cxn ang="0">
                  <a:pos x="connsiteX1" y="connsiteY1"/>
                </a:cxn>
                <a:cxn ang="0">
                  <a:pos x="connsiteX2" y="connsiteY2"/>
                </a:cxn>
                <a:cxn ang="0">
                  <a:pos x="connsiteX3" y="connsiteY3"/>
                </a:cxn>
              </a:cxnLst>
              <a:rect l="l" t="t" r="r" b="b"/>
              <a:pathLst>
                <a:path w="238582" h="1519580">
                  <a:moveTo>
                    <a:pt x="238582" y="1519581"/>
                  </a:moveTo>
                  <a:lnTo>
                    <a:pt x="0" y="1519581"/>
                  </a:lnTo>
                  <a:lnTo>
                    <a:pt x="0" y="12039"/>
                  </a:lnTo>
                  <a:lnTo>
                    <a:pt x="238582" y="0"/>
                  </a:lnTo>
                  <a:close/>
                </a:path>
              </a:pathLst>
            </a:custGeom>
            <a:gradFill>
              <a:gsLst>
                <a:gs pos="100000">
                  <a:schemeClr val="accent1">
                    <a:alpha val="0"/>
                  </a:schemeClr>
                </a:gs>
                <a:gs pos="0">
                  <a:schemeClr val="accent1">
                    <a:alpha val="15000"/>
                  </a:schemeClr>
                </a:gs>
              </a:gsLst>
              <a:lin ang="5400000" scaled="0"/>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30" name="任意多边形: 形状 29"/>
            <p:cNvSpPr/>
            <p:nvPr>
              <p:custDataLst>
                <p:tags r:id="rId9"/>
              </p:custDataLst>
            </p:nvPr>
          </p:nvSpPr>
          <p:spPr>
            <a:xfrm>
              <a:off x="8394" y="3515"/>
              <a:ext cx="476" cy="1988"/>
            </a:xfrm>
            <a:custGeom>
              <a:avLst/>
              <a:gdLst>
                <a:gd name="connsiteX0" fmla="*/ 403098 w 403097"/>
                <a:gd name="connsiteY0" fmla="*/ 1660398 h 1682496"/>
                <a:gd name="connsiteX1" fmla="*/ 0 w 403097"/>
                <a:gd name="connsiteY1" fmla="*/ 1682496 h 1682496"/>
                <a:gd name="connsiteX2" fmla="*/ 0 w 403097"/>
                <a:gd name="connsiteY2" fmla="*/ 42367 h 1682496"/>
                <a:gd name="connsiteX3" fmla="*/ 403098 w 403097"/>
                <a:gd name="connsiteY3" fmla="*/ 0 h 1682496"/>
              </a:gdLst>
              <a:ahLst/>
              <a:cxnLst>
                <a:cxn ang="0">
                  <a:pos x="connsiteX0" y="connsiteY0"/>
                </a:cxn>
                <a:cxn ang="0">
                  <a:pos x="connsiteX1" y="connsiteY1"/>
                </a:cxn>
                <a:cxn ang="0">
                  <a:pos x="connsiteX2" y="connsiteY2"/>
                </a:cxn>
                <a:cxn ang="0">
                  <a:pos x="connsiteX3" y="connsiteY3"/>
                </a:cxn>
              </a:cxnLst>
              <a:rect l="l" t="t" r="r" b="b"/>
              <a:pathLst>
                <a:path w="403097" h="1682496">
                  <a:moveTo>
                    <a:pt x="403098" y="1660398"/>
                  </a:moveTo>
                  <a:lnTo>
                    <a:pt x="0" y="1682496"/>
                  </a:lnTo>
                  <a:lnTo>
                    <a:pt x="0" y="42367"/>
                  </a:lnTo>
                  <a:lnTo>
                    <a:pt x="403098" y="0"/>
                  </a:lnTo>
                  <a:close/>
                </a:path>
              </a:pathLst>
            </a:custGeom>
            <a:gradFill>
              <a:gsLst>
                <a:gs pos="100000">
                  <a:schemeClr val="accent1">
                    <a:alpha val="0"/>
                  </a:schemeClr>
                </a:gs>
                <a:gs pos="0">
                  <a:schemeClr val="accent1">
                    <a:alpha val="15000"/>
                  </a:schemeClr>
                </a:gs>
              </a:gsLst>
              <a:lin ang="5400000" scaled="0"/>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31" name="任意多边形: 形状 30"/>
            <p:cNvSpPr/>
            <p:nvPr>
              <p:custDataLst>
                <p:tags r:id="rId10"/>
              </p:custDataLst>
            </p:nvPr>
          </p:nvSpPr>
          <p:spPr>
            <a:xfrm>
              <a:off x="8516" y="3240"/>
              <a:ext cx="689" cy="2046"/>
            </a:xfrm>
            <a:custGeom>
              <a:avLst/>
              <a:gdLst>
                <a:gd name="connsiteX0" fmla="*/ 582625 w 582624"/>
                <a:gd name="connsiteY0" fmla="*/ 1698117 h 1732483"/>
                <a:gd name="connsiteX1" fmla="*/ 0 w 582624"/>
                <a:gd name="connsiteY1" fmla="*/ 1732483 h 1732483"/>
                <a:gd name="connsiteX2" fmla="*/ 0 w 582624"/>
                <a:gd name="connsiteY2" fmla="*/ 63703 h 1732483"/>
                <a:gd name="connsiteX3" fmla="*/ 582625 w 582624"/>
                <a:gd name="connsiteY3" fmla="*/ 0 h 1732483"/>
              </a:gdLst>
              <a:ahLst/>
              <a:cxnLst>
                <a:cxn ang="0">
                  <a:pos x="connsiteX0" y="connsiteY0"/>
                </a:cxn>
                <a:cxn ang="0">
                  <a:pos x="connsiteX1" y="connsiteY1"/>
                </a:cxn>
                <a:cxn ang="0">
                  <a:pos x="connsiteX2" y="connsiteY2"/>
                </a:cxn>
                <a:cxn ang="0">
                  <a:pos x="connsiteX3" y="connsiteY3"/>
                </a:cxn>
              </a:cxnLst>
              <a:rect l="l" t="t" r="r" b="b"/>
              <a:pathLst>
                <a:path w="582624" h="1732483">
                  <a:moveTo>
                    <a:pt x="582625" y="1698117"/>
                  </a:moveTo>
                  <a:lnTo>
                    <a:pt x="0" y="1732483"/>
                  </a:lnTo>
                  <a:lnTo>
                    <a:pt x="0" y="63703"/>
                  </a:lnTo>
                  <a:lnTo>
                    <a:pt x="582625" y="0"/>
                  </a:lnTo>
                  <a:close/>
                </a:path>
              </a:pathLst>
            </a:custGeom>
            <a:gradFill>
              <a:gsLst>
                <a:gs pos="100000">
                  <a:schemeClr val="accent1">
                    <a:alpha val="0"/>
                  </a:schemeClr>
                </a:gs>
                <a:gs pos="0">
                  <a:schemeClr val="accent1">
                    <a:alpha val="15000"/>
                  </a:schemeClr>
                </a:gs>
              </a:gsLst>
              <a:lin ang="5400000" scaled="0"/>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33" name="任意多边形: 形状 32"/>
            <p:cNvSpPr/>
            <p:nvPr>
              <p:custDataLst>
                <p:tags r:id="rId11"/>
              </p:custDataLst>
            </p:nvPr>
          </p:nvSpPr>
          <p:spPr>
            <a:xfrm>
              <a:off x="12932" y="3016"/>
              <a:ext cx="410" cy="2272"/>
            </a:xfrm>
            <a:custGeom>
              <a:avLst/>
              <a:gdLst>
                <a:gd name="connsiteX0" fmla="*/ 346634 w 346633"/>
                <a:gd name="connsiteY0" fmla="*/ 1909572 h 1923440"/>
                <a:gd name="connsiteX1" fmla="*/ 0 w 346633"/>
                <a:gd name="connsiteY1" fmla="*/ 1923440 h 1923440"/>
                <a:gd name="connsiteX2" fmla="*/ 0 w 346633"/>
                <a:gd name="connsiteY2" fmla="*/ 31318 h 1923440"/>
                <a:gd name="connsiteX3" fmla="*/ 346634 w 346633"/>
                <a:gd name="connsiteY3" fmla="*/ 0 h 1923440"/>
              </a:gdLst>
              <a:ahLst/>
              <a:cxnLst>
                <a:cxn ang="0">
                  <a:pos x="connsiteX0" y="connsiteY0"/>
                </a:cxn>
                <a:cxn ang="0">
                  <a:pos x="connsiteX1" y="connsiteY1"/>
                </a:cxn>
                <a:cxn ang="0">
                  <a:pos x="connsiteX2" y="connsiteY2"/>
                </a:cxn>
                <a:cxn ang="0">
                  <a:pos x="connsiteX3" y="connsiteY3"/>
                </a:cxn>
              </a:cxnLst>
              <a:rect l="l" t="t" r="r" b="b"/>
              <a:pathLst>
                <a:path w="346633" h="1923440">
                  <a:moveTo>
                    <a:pt x="346634" y="1909572"/>
                  </a:moveTo>
                  <a:lnTo>
                    <a:pt x="0" y="1923440"/>
                  </a:lnTo>
                  <a:lnTo>
                    <a:pt x="0" y="31318"/>
                  </a:lnTo>
                  <a:lnTo>
                    <a:pt x="346634" y="0"/>
                  </a:lnTo>
                  <a:close/>
                </a:path>
              </a:pathLst>
            </a:custGeom>
            <a:gradFill>
              <a:gsLst>
                <a:gs pos="100000">
                  <a:schemeClr val="accent1">
                    <a:alpha val="0"/>
                  </a:schemeClr>
                </a:gs>
                <a:gs pos="0">
                  <a:schemeClr val="accent1">
                    <a:alpha val="15000"/>
                  </a:schemeClr>
                </a:gs>
              </a:gsLst>
              <a:lin ang="5400000" scaled="0"/>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19" name="任意多边形: 形状 18"/>
            <p:cNvSpPr/>
            <p:nvPr>
              <p:custDataLst>
                <p:tags r:id="rId12"/>
              </p:custDataLst>
            </p:nvPr>
          </p:nvSpPr>
          <p:spPr>
            <a:xfrm>
              <a:off x="2233" y="4078"/>
              <a:ext cx="2771" cy="4589"/>
            </a:xfrm>
            <a:custGeom>
              <a:avLst/>
              <a:gdLst>
                <a:gd name="connsiteX0" fmla="*/ 2192274 w 2345969"/>
                <a:gd name="connsiteY0" fmla="*/ 4234882 h 4234881"/>
                <a:gd name="connsiteX1" fmla="*/ 139903 w 2345969"/>
                <a:gd name="connsiteY1" fmla="*/ 4234882 h 4234881"/>
                <a:gd name="connsiteX2" fmla="*/ 0 w 2345969"/>
                <a:gd name="connsiteY2" fmla="*/ 4066175 h 4234881"/>
                <a:gd name="connsiteX3" fmla="*/ 0 w 2345969"/>
                <a:gd name="connsiteY3" fmla="*/ 363388 h 4234881"/>
                <a:gd name="connsiteX4" fmla="*/ 139903 w 2345969"/>
                <a:gd name="connsiteY4" fmla="*/ 182260 h 4234881"/>
                <a:gd name="connsiteX5" fmla="*/ 2192274 w 2345969"/>
                <a:gd name="connsiteY5" fmla="*/ 523 h 4234881"/>
                <a:gd name="connsiteX6" fmla="*/ 2345969 w 2345969"/>
                <a:gd name="connsiteY6" fmla="*/ 164277 h 4234881"/>
                <a:gd name="connsiteX7" fmla="*/ 2345969 w 2345969"/>
                <a:gd name="connsiteY7" fmla="*/ 4057411 h 4234881"/>
                <a:gd name="connsiteX8" fmla="*/ 2192274 w 2345969"/>
                <a:gd name="connsiteY8" fmla="*/ 4234882 h 423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969" h="4234881">
                  <a:moveTo>
                    <a:pt x="2192274" y="4234882"/>
                  </a:moveTo>
                  <a:lnTo>
                    <a:pt x="139903" y="4234882"/>
                  </a:lnTo>
                  <a:cubicBezTo>
                    <a:pt x="62560" y="4234882"/>
                    <a:pt x="0" y="4159367"/>
                    <a:pt x="0" y="4066175"/>
                  </a:cubicBezTo>
                  <a:lnTo>
                    <a:pt x="0" y="363388"/>
                  </a:lnTo>
                  <a:cubicBezTo>
                    <a:pt x="0" y="270195"/>
                    <a:pt x="62484" y="189118"/>
                    <a:pt x="139903" y="182260"/>
                  </a:cubicBezTo>
                  <a:lnTo>
                    <a:pt x="2192274" y="523"/>
                  </a:lnTo>
                  <a:cubicBezTo>
                    <a:pt x="2277008" y="-6944"/>
                    <a:pt x="2345969" y="66360"/>
                    <a:pt x="2345969" y="164277"/>
                  </a:cubicBezTo>
                  <a:lnTo>
                    <a:pt x="2345969" y="4057411"/>
                  </a:lnTo>
                  <a:cubicBezTo>
                    <a:pt x="2345893" y="4155405"/>
                    <a:pt x="2277008" y="4234882"/>
                    <a:pt x="2192274" y="4234882"/>
                  </a:cubicBezTo>
                  <a:close/>
                </a:path>
              </a:pathLst>
            </a:custGeom>
            <a:solidFill>
              <a:schemeClr val="bg1"/>
            </a:solidFill>
            <a:ln w="7620" cap="flat">
              <a:noFill/>
              <a:prstDash val="solid"/>
              <a:miter/>
            </a:ln>
            <a:effectLst/>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21" name="任意多边形: 形状 20"/>
            <p:cNvSpPr/>
            <p:nvPr>
              <p:custDataLst>
                <p:tags r:id="rId13"/>
              </p:custDataLst>
            </p:nvPr>
          </p:nvSpPr>
          <p:spPr>
            <a:xfrm>
              <a:off x="5347" y="3799"/>
              <a:ext cx="3110" cy="4868"/>
            </a:xfrm>
            <a:custGeom>
              <a:avLst/>
              <a:gdLst>
                <a:gd name="connsiteX0" fmla="*/ 2459736 w 2632633"/>
                <a:gd name="connsiteY0" fmla="*/ 4492165 h 4492165"/>
                <a:gd name="connsiteX1" fmla="*/ 156515 w 2632633"/>
                <a:gd name="connsiteY1" fmla="*/ 4492165 h 4492165"/>
                <a:gd name="connsiteX2" fmla="*/ 0 w 2632633"/>
                <a:gd name="connsiteY2" fmla="*/ 4313705 h 4492165"/>
                <a:gd name="connsiteX3" fmla="*/ 0 w 2632633"/>
                <a:gd name="connsiteY3" fmla="*/ 396948 h 4492165"/>
                <a:gd name="connsiteX4" fmla="*/ 156515 w 2632633"/>
                <a:gd name="connsiteY4" fmla="*/ 204620 h 4492165"/>
                <a:gd name="connsiteX5" fmla="*/ 2459736 w 2632633"/>
                <a:gd name="connsiteY5" fmla="*/ 632 h 4492165"/>
                <a:gd name="connsiteX6" fmla="*/ 2632634 w 2632633"/>
                <a:gd name="connsiteY6" fmla="*/ 173530 h 4492165"/>
                <a:gd name="connsiteX7" fmla="*/ 2632634 w 2632633"/>
                <a:gd name="connsiteY7" fmla="*/ 4303951 h 4492165"/>
                <a:gd name="connsiteX8" fmla="*/ 2459736 w 2632633"/>
                <a:gd name="connsiteY8" fmla="*/ 4492165 h 449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633" h="4492165">
                  <a:moveTo>
                    <a:pt x="2459736" y="4492165"/>
                  </a:moveTo>
                  <a:lnTo>
                    <a:pt x="156515" y="4492165"/>
                  </a:lnTo>
                  <a:cubicBezTo>
                    <a:pt x="69952" y="4492165"/>
                    <a:pt x="0" y="4412232"/>
                    <a:pt x="0" y="4313705"/>
                  </a:cubicBezTo>
                  <a:lnTo>
                    <a:pt x="0" y="396948"/>
                  </a:lnTo>
                  <a:cubicBezTo>
                    <a:pt x="0" y="298345"/>
                    <a:pt x="69952" y="212316"/>
                    <a:pt x="156515" y="204620"/>
                  </a:cubicBezTo>
                  <a:lnTo>
                    <a:pt x="2459736" y="632"/>
                  </a:lnTo>
                  <a:cubicBezTo>
                    <a:pt x="2555062" y="-7826"/>
                    <a:pt x="2632634" y="69593"/>
                    <a:pt x="2632634" y="173530"/>
                  </a:cubicBezTo>
                  <a:lnTo>
                    <a:pt x="2632634" y="4303951"/>
                  </a:lnTo>
                  <a:cubicBezTo>
                    <a:pt x="2632634" y="4407888"/>
                    <a:pt x="2555139" y="4492165"/>
                    <a:pt x="2459736" y="4492165"/>
                  </a:cubicBezTo>
                  <a:close/>
                </a:path>
              </a:pathLst>
            </a:custGeom>
            <a:solidFill>
              <a:schemeClr val="bg1"/>
            </a:solidFill>
            <a:ln w="7620" cap="flat">
              <a:noFill/>
              <a:prstDash val="solid"/>
              <a:miter/>
            </a:ln>
            <a:effectLst/>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23" name="任意多边形: 形状 22"/>
            <p:cNvSpPr/>
            <p:nvPr>
              <p:custDataLst>
                <p:tags r:id="rId14"/>
              </p:custDataLst>
            </p:nvPr>
          </p:nvSpPr>
          <p:spPr>
            <a:xfrm>
              <a:off x="8843" y="3484"/>
              <a:ext cx="3515" cy="5183"/>
            </a:xfrm>
            <a:custGeom>
              <a:avLst/>
              <a:gdLst>
                <a:gd name="connsiteX0" fmla="*/ 2779472 w 2975610"/>
                <a:gd name="connsiteY0" fmla="*/ 4782772 h 4782771"/>
                <a:gd name="connsiteX1" fmla="*/ 176403 w 2975610"/>
                <a:gd name="connsiteY1" fmla="*/ 4782772 h 4782771"/>
                <a:gd name="connsiteX2" fmla="*/ 0 w 2975610"/>
                <a:gd name="connsiteY2" fmla="*/ 4593338 h 4782771"/>
                <a:gd name="connsiteX3" fmla="*/ 0 w 2975610"/>
                <a:gd name="connsiteY3" fmla="*/ 436323 h 4782771"/>
                <a:gd name="connsiteX4" fmla="*/ 176403 w 2975610"/>
                <a:gd name="connsiteY4" fmla="*/ 231269 h 4782771"/>
                <a:gd name="connsiteX5" fmla="*/ 2779547 w 2975610"/>
                <a:gd name="connsiteY5" fmla="*/ 764 h 4782771"/>
                <a:gd name="connsiteX6" fmla="*/ 2975611 w 2975610"/>
                <a:gd name="connsiteY6" fmla="*/ 183796 h 4782771"/>
                <a:gd name="connsiteX7" fmla="*/ 2975611 w 2975610"/>
                <a:gd name="connsiteY7" fmla="*/ 4582290 h 4782771"/>
                <a:gd name="connsiteX8" fmla="*/ 2779472 w 2975610"/>
                <a:gd name="connsiteY8" fmla="*/ 4782772 h 47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5610" h="4782771">
                  <a:moveTo>
                    <a:pt x="2779472" y="4782772"/>
                  </a:moveTo>
                  <a:lnTo>
                    <a:pt x="176403" y="4782772"/>
                  </a:lnTo>
                  <a:cubicBezTo>
                    <a:pt x="78867" y="4782772"/>
                    <a:pt x="0" y="4697961"/>
                    <a:pt x="0" y="4593338"/>
                  </a:cubicBezTo>
                  <a:lnTo>
                    <a:pt x="0" y="436323"/>
                  </a:lnTo>
                  <a:cubicBezTo>
                    <a:pt x="0" y="331701"/>
                    <a:pt x="78791" y="239956"/>
                    <a:pt x="176403" y="231269"/>
                  </a:cubicBezTo>
                  <a:lnTo>
                    <a:pt x="2779547" y="764"/>
                  </a:lnTo>
                  <a:cubicBezTo>
                    <a:pt x="2887675" y="-8837"/>
                    <a:pt x="2975611" y="73154"/>
                    <a:pt x="2975611" y="183796"/>
                  </a:cubicBezTo>
                  <a:lnTo>
                    <a:pt x="2975611" y="4582290"/>
                  </a:lnTo>
                  <a:cubicBezTo>
                    <a:pt x="2975534" y="4693008"/>
                    <a:pt x="2887599" y="4782772"/>
                    <a:pt x="2779472" y="4782772"/>
                  </a:cubicBezTo>
                  <a:close/>
                </a:path>
              </a:pathLst>
            </a:custGeom>
            <a:solidFill>
              <a:schemeClr val="bg1"/>
            </a:solidFill>
            <a:ln w="7620" cap="flat">
              <a:noFill/>
              <a:prstDash val="solid"/>
              <a:miter/>
            </a:ln>
            <a:effectLst/>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pic>
          <p:nvPicPr>
            <p:cNvPr id="13" name="图片 12" descr="C:/Users/99300/Desktop/眼科.jpg眼科"/>
            <p:cNvPicPr>
              <a:picLocks noChangeAspect="1"/>
            </p:cNvPicPr>
            <p:nvPr>
              <p:custDataLst>
                <p:tags r:id="rId15"/>
              </p:custDataLst>
            </p:nvPr>
          </p:nvPicPr>
          <p:blipFill>
            <a:blip r:embed="rId16"/>
            <a:srcRect l="20074" t="51" r="18776" b="-1936"/>
            <a:stretch>
              <a:fillRect/>
            </a:stretch>
          </p:blipFill>
          <p:spPr>
            <a:xfrm>
              <a:off x="686" y="4080"/>
              <a:ext cx="4275" cy="4585"/>
            </a:xfrm>
            <a:custGeom>
              <a:avLst/>
              <a:gdLst/>
              <a:ahLst/>
              <a:cxnLst>
                <a:cxn ang="3">
                  <a:pos x="hc" y="t"/>
                </a:cxn>
                <a:cxn ang="cd2">
                  <a:pos x="l" y="vc"/>
                </a:cxn>
                <a:cxn ang="cd4">
                  <a:pos x="hc" y="b"/>
                </a:cxn>
                <a:cxn ang="0">
                  <a:pos x="r" y="vc"/>
                </a:cxn>
              </a:cxnLst>
              <a:rect l="l" t="t" r="r" b="b"/>
              <a:pathLst>
                <a:path w="3687" h="6113">
                  <a:moveTo>
                    <a:pt x="3470" y="0"/>
                  </a:moveTo>
                  <a:cubicBezTo>
                    <a:pt x="3592" y="3"/>
                    <a:pt x="3687" y="105"/>
                    <a:pt x="3687" y="237"/>
                  </a:cubicBezTo>
                  <a:lnTo>
                    <a:pt x="3687" y="5857"/>
                  </a:lnTo>
                  <a:cubicBezTo>
                    <a:pt x="3687" y="5998"/>
                    <a:pt x="3579" y="6113"/>
                    <a:pt x="3446" y="6113"/>
                  </a:cubicBezTo>
                  <a:lnTo>
                    <a:pt x="220" y="6113"/>
                  </a:lnTo>
                  <a:cubicBezTo>
                    <a:pt x="98" y="6113"/>
                    <a:pt x="0" y="6004"/>
                    <a:pt x="0" y="5869"/>
                  </a:cubicBezTo>
                  <a:lnTo>
                    <a:pt x="0" y="524"/>
                  </a:lnTo>
                  <a:cubicBezTo>
                    <a:pt x="0" y="390"/>
                    <a:pt x="98" y="273"/>
                    <a:pt x="220" y="263"/>
                  </a:cubicBezTo>
                  <a:lnTo>
                    <a:pt x="3446" y="1"/>
                  </a:lnTo>
                  <a:cubicBezTo>
                    <a:pt x="3454" y="0"/>
                    <a:pt x="3462" y="0"/>
                    <a:pt x="3470" y="0"/>
                  </a:cubicBezTo>
                  <a:close/>
                </a:path>
              </a:pathLst>
            </a:custGeom>
            <a:pattFill prst="pct5">
              <a:fgClr>
                <a:schemeClr val="accent1"/>
              </a:fgClr>
              <a:bgClr>
                <a:schemeClr val="bg1"/>
              </a:bgClr>
            </a:pattFill>
            <a:ln>
              <a:solidFill>
                <a:schemeClr val="accent1">
                  <a:alpha val="20000"/>
                </a:schemeClr>
              </a:solidFill>
            </a:ln>
            <a:effectLst>
              <a:reflection blurRad="6350" stA="52000" endA="300" endPos="15000" dir="5400000" sy="-100000" algn="bl" rotWithShape="0"/>
            </a:effectLst>
          </p:spPr>
        </p:pic>
        <p:pic>
          <p:nvPicPr>
            <p:cNvPr id="34" name="图片 33" descr="C:/Users/99300/Desktop/心内.jpg心内"/>
            <p:cNvPicPr>
              <a:picLocks noChangeAspect="1"/>
            </p:cNvPicPr>
            <p:nvPr>
              <p:custDataLst>
                <p:tags r:id="rId17"/>
              </p:custDataLst>
            </p:nvPr>
          </p:nvPicPr>
          <p:blipFill>
            <a:blip r:embed="rId18"/>
            <a:srcRect l="6324" t="-10854" r="5355" b="-10318"/>
            <a:stretch>
              <a:fillRect/>
            </a:stretch>
          </p:blipFill>
          <p:spPr>
            <a:xfrm>
              <a:off x="4894" y="3804"/>
              <a:ext cx="4080" cy="4863"/>
            </a:xfrm>
            <a:custGeom>
              <a:avLst/>
              <a:gdLst/>
              <a:ahLst/>
              <a:cxnLst>
                <a:cxn ang="3">
                  <a:pos x="hc" y="t"/>
                </a:cxn>
                <a:cxn ang="cd2">
                  <a:pos x="l" y="vc"/>
                </a:cxn>
                <a:cxn ang="cd4">
                  <a:pos x="hc" y="b"/>
                </a:cxn>
                <a:cxn ang="0">
                  <a:pos x="r" y="vc"/>
                </a:cxn>
              </a:cxnLst>
              <a:rect l="l" t="t" r="r" b="b"/>
              <a:pathLst>
                <a:path w="4137" h="6484">
                  <a:moveTo>
                    <a:pt x="3893" y="0"/>
                  </a:moveTo>
                  <a:cubicBezTo>
                    <a:pt x="4030" y="3"/>
                    <a:pt x="4137" y="110"/>
                    <a:pt x="4137" y="251"/>
                  </a:cubicBezTo>
                  <a:lnTo>
                    <a:pt x="4137" y="6212"/>
                  </a:lnTo>
                  <a:cubicBezTo>
                    <a:pt x="4137" y="6362"/>
                    <a:pt x="4015" y="6484"/>
                    <a:pt x="3865" y="6484"/>
                  </a:cubicBezTo>
                  <a:lnTo>
                    <a:pt x="246" y="6484"/>
                  </a:lnTo>
                  <a:cubicBezTo>
                    <a:pt x="110" y="6484"/>
                    <a:pt x="0" y="6369"/>
                    <a:pt x="0" y="6226"/>
                  </a:cubicBezTo>
                  <a:lnTo>
                    <a:pt x="0" y="573"/>
                  </a:lnTo>
                  <a:cubicBezTo>
                    <a:pt x="0" y="430"/>
                    <a:pt x="110" y="306"/>
                    <a:pt x="246" y="295"/>
                  </a:cubicBezTo>
                  <a:lnTo>
                    <a:pt x="3865" y="1"/>
                  </a:lnTo>
                  <a:cubicBezTo>
                    <a:pt x="3875" y="0"/>
                    <a:pt x="3884" y="0"/>
                    <a:pt x="3893" y="0"/>
                  </a:cubicBezTo>
                  <a:close/>
                </a:path>
              </a:pathLst>
            </a:custGeom>
            <a:solidFill>
              <a:schemeClr val="accent1"/>
            </a:solidFill>
            <a:ln>
              <a:solidFill>
                <a:schemeClr val="accent1">
                  <a:alpha val="20000"/>
                </a:schemeClr>
              </a:solidFill>
            </a:ln>
            <a:effectLst>
              <a:reflection blurRad="6350" stA="52000" endA="300" endPos="15000" dir="5400000" sy="-100000" algn="bl" rotWithShape="0"/>
            </a:effectLst>
          </p:spPr>
        </p:pic>
        <p:pic>
          <p:nvPicPr>
            <p:cNvPr id="36" name="图片 35" descr="C:/Users/99300/Desktop/呼吸.jpg呼吸"/>
            <p:cNvPicPr>
              <a:picLocks noChangeAspect="1"/>
            </p:cNvPicPr>
            <p:nvPr>
              <p:custDataLst>
                <p:tags r:id="rId19"/>
              </p:custDataLst>
            </p:nvPr>
          </p:nvPicPr>
          <p:blipFill>
            <a:blip r:embed="rId20"/>
            <a:srcRect l="8946" t="-480" r="30246" b="560"/>
            <a:stretch>
              <a:fillRect/>
            </a:stretch>
          </p:blipFill>
          <p:spPr>
            <a:xfrm>
              <a:off x="8909" y="3490"/>
              <a:ext cx="4358" cy="5177"/>
            </a:xfrm>
            <a:custGeom>
              <a:avLst/>
              <a:gdLst/>
              <a:ahLst/>
              <a:cxnLst>
                <a:cxn ang="3">
                  <a:pos x="hc" y="t"/>
                </a:cxn>
                <a:cxn ang="cd2">
                  <a:pos x="l" y="vc"/>
                </a:cxn>
                <a:cxn ang="cd4">
                  <a:pos x="hc" y="b"/>
                </a:cxn>
                <a:cxn ang="0">
                  <a:pos x="r" y="vc"/>
                </a:cxn>
              </a:cxnLst>
              <a:rect l="l" t="t" r="r" b="b"/>
              <a:pathLst>
                <a:path w="4675" h="6903">
                  <a:moveTo>
                    <a:pt x="4398" y="0"/>
                  </a:moveTo>
                  <a:cubicBezTo>
                    <a:pt x="4554" y="2"/>
                    <a:pt x="4675" y="116"/>
                    <a:pt x="4675" y="265"/>
                  </a:cubicBezTo>
                  <a:lnTo>
                    <a:pt x="4675" y="6614"/>
                  </a:lnTo>
                  <a:cubicBezTo>
                    <a:pt x="4675" y="6773"/>
                    <a:pt x="4537" y="6903"/>
                    <a:pt x="4367" y="6903"/>
                  </a:cubicBezTo>
                  <a:lnTo>
                    <a:pt x="277" y="6903"/>
                  </a:lnTo>
                  <a:cubicBezTo>
                    <a:pt x="124" y="6903"/>
                    <a:pt x="0" y="6781"/>
                    <a:pt x="0" y="6630"/>
                  </a:cubicBezTo>
                  <a:lnTo>
                    <a:pt x="0" y="629"/>
                  </a:lnTo>
                  <a:cubicBezTo>
                    <a:pt x="0" y="479"/>
                    <a:pt x="124" y="346"/>
                    <a:pt x="277" y="334"/>
                  </a:cubicBezTo>
                  <a:lnTo>
                    <a:pt x="4367" y="1"/>
                  </a:lnTo>
                  <a:cubicBezTo>
                    <a:pt x="4378" y="0"/>
                    <a:pt x="4388" y="0"/>
                    <a:pt x="4398" y="0"/>
                  </a:cubicBezTo>
                  <a:close/>
                </a:path>
              </a:pathLst>
            </a:custGeom>
            <a:solidFill>
              <a:schemeClr val="accent1"/>
            </a:solidFill>
            <a:ln>
              <a:solidFill>
                <a:schemeClr val="accent1">
                  <a:alpha val="20000"/>
                </a:schemeClr>
              </a:solidFill>
            </a:ln>
            <a:effectLst>
              <a:reflection blurRad="6350" stA="52000" endA="300" endPos="15000" dir="5400000" sy="-100000" algn="bl" rotWithShape="0"/>
            </a:effectLst>
          </p:spPr>
        </p:pic>
      </p:grpSp>
      <p:sp>
        <p:nvSpPr>
          <p:cNvPr id="10" name="文本框 9"/>
          <p:cNvSpPr txBox="1"/>
          <p:nvPr/>
        </p:nvSpPr>
        <p:spPr>
          <a:xfrm>
            <a:off x="1543050" y="1584325"/>
            <a:ext cx="6423025" cy="645160"/>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p>
            <a:pPr marL="285750" indent="-285750">
              <a:buFont typeface="Wingdings" panose="05000000000000000000" charset="0"/>
              <a:buChar char="Ø"/>
            </a:pPr>
            <a:r>
              <a:rPr lang="zh-CN" altLang="en-US">
                <a:latin typeface="微软雅黑" panose="020B0503020204020204" pitchFamily="34" charset="-122"/>
                <a:ea typeface="微软雅黑" panose="020B0503020204020204" pitchFamily="34" charset="-122"/>
                <a:cs typeface="微软雅黑" panose="020B0503020204020204" pitchFamily="34" charset="-122"/>
              </a:rPr>
              <a:t>确认医院首批重点学科，召开重点学科</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推进会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charset="0"/>
              <a:buChar char="Ø"/>
            </a:pPr>
            <a:r>
              <a:rPr lang="zh-CN" altLang="en-US">
                <a:latin typeface="微软雅黑" panose="020B0503020204020204" pitchFamily="34" charset="-122"/>
                <a:ea typeface="微软雅黑" panose="020B0503020204020204" pitchFamily="34" charset="-122"/>
                <a:cs typeface="微软雅黑" panose="020B0503020204020204" pitchFamily="34" charset="-122"/>
              </a:rPr>
              <a:t>下发</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千里马</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建设项目实施方案，逐个召开</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项目汇报会</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500" fill="hold">
                                          <p:stCondLst>
                                            <p:cond delay="0"/>
                                          </p:stCondLst>
                                        </p:cTn>
                                        <p:tgtEl>
                                          <p:spTgt spid="7"/>
                                        </p:tgtEl>
                                      </p:cBhvr>
                                      <p:from x="0" y="0"/>
                                      <p:to x="100000" y="100000"/>
                                    </p:animScale>
                                    <p:anim to="" calcmode="lin" valueType="num">
                                      <p:cBhvr>
                                        <p:cTn id="8" dur="500" fill="hold">
                                          <p:stCondLst>
                                            <p:cond delay="0"/>
                                          </p:stCondLst>
                                        </p:cTn>
                                        <p:tgtEl>
                                          <p:spTgt spid="7"/>
                                        </p:tgtEl>
                                        <p:attrNameLst>
                                          <p:attrName>ppt_y</p:attrName>
                                        </p:attrNameLst>
                                      </p:cBhvr>
                                      <p:tavLst>
                                        <p:tav tm="0">
                                          <p:val>
                                            <p:strVal val="#ppt_y-0.5"/>
                                          </p:val>
                                        </p:tav>
                                        <p:tav tm="100000">
                                          <p:val>
                                            <p:fltVal val="0.954645"/>
                                          </p:val>
                                        </p:tav>
                                      </p:tavLst>
                                    </p:anim>
                                    <p:animEffect filter="fade">
                                      <p:cBhvr>
                                        <p:cTn id="9" dur="500">
                                          <p:stCondLst>
                                            <p:cond delay="0"/>
                                          </p:stCondLst>
                                        </p:cTn>
                                        <p:tgtEl>
                                          <p:spTgt spid="7"/>
                                        </p:tgtEl>
                                      </p:cBhvr>
                                    </p:animEffect>
                                    <p:anim to="" calcmode="lin" valueType="num">
                                      <p:cBhvr>
                                        <p:cTn id="10" dur="500" fill="hold">
                                          <p:stCondLst>
                                            <p:cond delay="0"/>
                                          </p:stCondLst>
                                        </p:cTn>
                                        <p:tgtEl>
                                          <p:spTgt spid="7"/>
                                        </p:tgtEl>
                                        <p:attrNameLst>
                                          <p:attrName>ppt_x</p:attrName>
                                        </p:attrNameLst>
                                      </p:cBhvr>
                                      <p:tavLst>
                                        <p:tav tm="0">
                                          <p:val>
                                            <p:fltVal val="0.578"/>
                                          </p:val>
                                        </p:tav>
                                        <p:tav tm="100000">
                                          <p:val>
                                            <p:fltVal val="0.507153"/>
                                          </p:val>
                                        </p:tav>
                                      </p:tavLst>
                                    </p:anim>
                                  </p:childTnLst>
                                </p:cTn>
                              </p:par>
                            </p:childTnLst>
                          </p:cTn>
                        </p:par>
                        <p:par>
                          <p:cTn id="11" fill="hold">
                            <p:stCondLst>
                              <p:cond delay="500"/>
                            </p:stCondLst>
                            <p:childTnLst>
                              <p:par>
                                <p:cTn id="12" presetID="4"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ox(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376555" y="485140"/>
            <a:ext cx="6858000" cy="645160"/>
          </a:xfrm>
        </p:spPr>
        <p:txBody>
          <a:bodyPr>
            <a:normAutofit fontScale="90000"/>
          </a:bodyPr>
          <a:p>
            <a:pPr algn="l"/>
            <a:r>
              <a:rPr lang="zh-CN" altLang="en-US" sz="2800" b="1">
                <a:solidFill>
                  <a:srgbClr val="2E75B5"/>
                </a:solidFill>
                <a:latin typeface="微软雅黑" panose="020B0503020204020204" pitchFamily="34" charset="-122"/>
                <a:ea typeface="微软雅黑" panose="020B0503020204020204" pitchFamily="34" charset="-122"/>
                <a:sym typeface="+mn-ea"/>
              </a:rPr>
              <a:t>重点学科</a:t>
            </a:r>
            <a:endParaRPr lang="zh-CN" altLang="en-US" sz="2800" b="1">
              <a:solidFill>
                <a:srgbClr val="2E75B5"/>
              </a:solidFill>
              <a:latin typeface="微软雅黑" panose="020B0503020204020204" pitchFamily="34" charset="-122"/>
              <a:ea typeface="微软雅黑" panose="020B0503020204020204" pitchFamily="34" charset="-122"/>
              <a:sym typeface="+mn-ea"/>
            </a:endParaRPr>
          </a:p>
        </p:txBody>
      </p:sp>
      <p:graphicFrame>
        <p:nvGraphicFramePr>
          <p:cNvPr id="3" name="表格 2"/>
          <p:cNvGraphicFramePr>
            <a:graphicFrameLocks noGrp="1"/>
          </p:cNvGraphicFramePr>
          <p:nvPr>
            <p:custDataLst>
              <p:tags r:id="rId3"/>
            </p:custDataLst>
          </p:nvPr>
        </p:nvGraphicFramePr>
        <p:xfrm>
          <a:off x="106680" y="1544320"/>
          <a:ext cx="8912860" cy="4829175"/>
        </p:xfrm>
        <a:graphic>
          <a:graphicData uri="http://schemas.openxmlformats.org/drawingml/2006/table">
            <a:tbl>
              <a:tblPr firstRow="1" bandRow="1">
                <a:tableStyleId>{5C22544A-7EE6-4342-B048-85BDC9FD1C3A}</a:tableStyleId>
              </a:tblPr>
              <a:tblGrid>
                <a:gridCol w="1259205"/>
                <a:gridCol w="3195955"/>
                <a:gridCol w="2228850"/>
                <a:gridCol w="2228850"/>
              </a:tblGrid>
              <a:tr h="586105">
                <a:tc>
                  <a:txBody>
                    <a:bodyPr/>
                    <a:p>
                      <a:pPr algn="ctr">
                        <a:lnSpc>
                          <a:spcPct val="120000"/>
                        </a:lnSpc>
                      </a:pPr>
                      <a:endParaRPr lang="zh-CN" altLang="en-US" spc="120" baseline="0" dirty="0">
                        <a:solidFill>
                          <a:schemeClr val="bg1"/>
                        </a:solidFill>
                        <a:latin typeface="Arial" panose="020B0604020202020204" pitchFamily="34" charset="0"/>
                        <a:ea typeface="Impact" panose="020B080603090205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175" cap="flat" cmpd="sng" algn="ctr">
                      <a:solidFill>
                        <a:schemeClr val="tx1"/>
                      </a:solidFill>
                      <a:prstDash val="solid"/>
                      <a:round/>
                      <a:headEnd type="none" w="med" len="med"/>
                      <a:tailEnd type="none" w="med" len="med"/>
                    </a:lnTlToBr>
                    <a:lnBlToTr w="12700" cmpd="sng">
                      <a:noFill/>
                      <a:prstDash val="solid"/>
                    </a:lnBlToTr>
                    <a:solidFill>
                      <a:schemeClr val="accent1">
                        <a:lumMod val="60000"/>
                        <a:lumOff val="40000"/>
                      </a:schemeClr>
                    </a:solidFill>
                  </a:tcPr>
                </a:tc>
                <a:tc>
                  <a:txBody>
                    <a:bodyPr/>
                    <a:p>
                      <a:pPr algn="ctr">
                        <a:lnSpc>
                          <a:spcPct val="120000"/>
                        </a:lnSpc>
                      </a:pPr>
                      <a:r>
                        <a:rPr lang="zh-CN" altLang="en-US" sz="1800" spc="120" baseline="0" dirty="0">
                          <a:solidFill>
                            <a:schemeClr val="bg1"/>
                          </a:solidFill>
                          <a:latin typeface="微软雅黑" panose="020B0503020204020204" pitchFamily="34" charset="-122"/>
                          <a:ea typeface="微软雅黑" panose="020B0503020204020204" pitchFamily="34" charset="-122"/>
                        </a:rPr>
                        <a:t>工作成效</a:t>
                      </a:r>
                      <a:endParaRPr lang="zh-CN" altLang="en-US" sz="1800" spc="120" baseline="0" dirty="0">
                        <a:solidFill>
                          <a:schemeClr val="bg1"/>
                        </a:solidFill>
                        <a:latin typeface="微软雅黑" panose="020B0503020204020204" pitchFamily="34" charset="-122"/>
                        <a:ea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p>
                      <a:pPr algn="ctr">
                        <a:lnSpc>
                          <a:spcPct val="120000"/>
                        </a:lnSpc>
                      </a:pPr>
                      <a:r>
                        <a:rPr lang="zh-CN" altLang="en-US" sz="1800" spc="120" baseline="0" dirty="0">
                          <a:solidFill>
                            <a:schemeClr val="bg1"/>
                          </a:solidFill>
                          <a:latin typeface="微软雅黑" panose="020B0503020204020204" pitchFamily="34" charset="-122"/>
                          <a:ea typeface="微软雅黑" panose="020B0503020204020204" pitchFamily="34" charset="-122"/>
                        </a:rPr>
                        <a:t>存在问题</a:t>
                      </a:r>
                      <a:endParaRPr lang="zh-CN" altLang="en-US" sz="1800" spc="120" baseline="0" dirty="0">
                        <a:solidFill>
                          <a:schemeClr val="bg1"/>
                        </a:solidFill>
                        <a:latin typeface="微软雅黑" panose="020B0503020204020204" pitchFamily="34" charset="-122"/>
                        <a:ea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algn="ctr">
                        <a:lnSpc>
                          <a:spcPct val="120000"/>
                        </a:lnSpc>
                      </a:pPr>
                      <a:r>
                        <a:rPr lang="zh-CN" altLang="en-US" sz="1800" spc="120" baseline="0" dirty="0">
                          <a:solidFill>
                            <a:schemeClr val="bg1"/>
                          </a:solidFill>
                          <a:latin typeface="微软雅黑" panose="020B0503020204020204" pitchFamily="34" charset="-122"/>
                          <a:ea typeface="微软雅黑" panose="020B0503020204020204" pitchFamily="34" charset="-122"/>
                        </a:rPr>
                        <a:t>下半年计划</a:t>
                      </a:r>
                      <a:endParaRPr lang="zh-CN" altLang="en-US" sz="1800" spc="120" baseline="0" dirty="0">
                        <a:solidFill>
                          <a:schemeClr val="bg1"/>
                        </a:solidFill>
                        <a:latin typeface="微软雅黑" panose="020B0503020204020204" pitchFamily="34" charset="-122"/>
                        <a:ea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1937385">
                <a:tc>
                  <a:txBody>
                    <a:bodyPr/>
                    <a:p>
                      <a:pPr algn="ctr">
                        <a:lnSpc>
                          <a:spcPct val="120000"/>
                        </a:lnSpc>
                      </a:pPr>
                      <a:r>
                        <a:rPr lang="zh-CN" altLang="en-US" sz="1600" b="1" spc="120" baseline="0" dirty="0">
                          <a:solidFill>
                            <a:schemeClr val="tx1"/>
                          </a:solidFill>
                          <a:latin typeface="微软雅黑" panose="020B0503020204020204" pitchFamily="34" charset="-122"/>
                          <a:ea typeface="微软雅黑" panose="020B0503020204020204" pitchFamily="34" charset="-122"/>
                        </a:rPr>
                        <a:t>呼吸与危重症医学科</a:t>
                      </a:r>
                      <a:endParaRPr lang="zh-CN" altLang="en-US" sz="1600" b="1" spc="120" baseline="0" dirty="0">
                        <a:solidFill>
                          <a:schemeClr val="tx1"/>
                        </a:solidFill>
                        <a:latin typeface="微软雅黑" panose="020B0503020204020204" pitchFamily="34" charset="-122"/>
                        <a:ea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p>
                      <a:pPr algn="l">
                        <a:lnSpc>
                          <a:spcPct val="120000"/>
                        </a:lnSpc>
                      </a:pP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有医技护人员</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44</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人（主任医师</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人，副主任医师</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人，主治医师</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人，医师</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16</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人）</a:t>
                      </a:r>
                      <a:endPar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建立建立</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 5 </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大诊疗平台（肺小结节、慢性气道疾病、慢性疑难咳嗽、疑难危重症感染、胸腔镜技术）</a:t>
                      </a:r>
                      <a:endPar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1400" b="1" spc="120" baseline="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做到优质整合，人有我优</a:t>
                      </a:r>
                      <a:endParaRPr lang="zh-CN" altLang="en-US" sz="1400" b="1" spc="120" baseline="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algn="l">
                        <a:lnSpc>
                          <a:spcPct val="120000"/>
                        </a:lnSpc>
                      </a:pPr>
                      <a:r>
                        <a:rPr lang="zh-CN" altLang="en-US" sz="1400" spc="120" baseline="0" dirty="0">
                          <a:latin typeface="微软雅黑" panose="020B0503020204020204" pitchFamily="34" charset="-122"/>
                          <a:ea typeface="微软雅黑" panose="020B0503020204020204" pitchFamily="34" charset="-122"/>
                          <a:cs typeface="FZZhengHeiS-EB-GB" panose="02000000000000000000" pitchFamily="2" charset="-122"/>
                        </a:rPr>
                        <a:t>专项投入不足，科研产出少，人才梯队不完善（研究生占比低，缺科研人才）</a:t>
                      </a:r>
                      <a:endParaRPr lang="zh-CN" altLang="en-US" sz="1400" spc="120" baseline="0" dirty="0">
                        <a:latin typeface="微软雅黑" panose="020B0503020204020204" pitchFamily="34" charset="-122"/>
                        <a:ea typeface="微软雅黑" panose="020B0503020204020204" pitchFamily="34" charset="-122"/>
                        <a:cs typeface="FZZhengHeiS-EB-GB" panose="02000000000000000000" pitchFamily="2"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algn="l">
                        <a:lnSpc>
                          <a:spcPct val="120000"/>
                        </a:lnSpc>
                      </a:pP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优化人才管理，引进呼吸治疗师</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 / </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康复人才</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 / </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科研人才，设计差异化发展路径</a:t>
                      </a:r>
                      <a:endPar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5685">
                <a:tc>
                  <a:txBody>
                    <a:bodyPr/>
                    <a:p>
                      <a:pPr algn="ctr">
                        <a:lnSpc>
                          <a:spcPct val="120000"/>
                        </a:lnSpc>
                      </a:pPr>
                      <a:r>
                        <a:rPr lang="zh-CN" altLang="en-US" sz="1600" b="1" spc="120" baseline="0" dirty="0">
                          <a:solidFill>
                            <a:schemeClr val="tx1"/>
                          </a:solidFill>
                          <a:latin typeface="微软雅黑" panose="020B0503020204020204" pitchFamily="34" charset="-122"/>
                          <a:ea typeface="微软雅黑" panose="020B0503020204020204" pitchFamily="34" charset="-122"/>
                        </a:rPr>
                        <a:t>心血管内科</a:t>
                      </a:r>
                      <a:endParaRPr lang="zh-CN" altLang="en-US" sz="1600" b="1" spc="120" baseline="0" dirty="0">
                        <a:solidFill>
                          <a:schemeClr val="tx1"/>
                        </a:solidFill>
                        <a:latin typeface="微软雅黑" panose="020B0503020204020204" pitchFamily="34" charset="-122"/>
                        <a:ea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p>
                      <a:pPr algn="l">
                        <a:lnSpc>
                          <a:spcPct val="120000"/>
                        </a:lnSpc>
                      </a:pP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有医技护人员58名（硕士生导师1名，主任医师2名，副主任医师2名，副主任技师1名，副主任护师2名，主治16名</a:t>
                      </a:r>
                      <a:endPar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完成五大中心认证（心衰、房颤、胸痛、心脏康复、高血压等）</a:t>
                      </a:r>
                      <a:endPar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1400" b="1" spc="120" baseline="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常规介入技术成熟，部分技术处于国内先进水平</a:t>
                      </a:r>
                      <a:endParaRPr lang="zh-CN" altLang="en-US" sz="1400" b="1" spc="120" baseline="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p>
                      <a:pPr algn="l">
                        <a:lnSpc>
                          <a:spcPct val="120000"/>
                        </a:lnSpc>
                      </a:pP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复杂手术占比</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 &lt; 30%</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，缺知名专家及二线手术医生，科研薄弱，缺心脏康复设备</a:t>
                      </a:r>
                      <a:endPar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p>
                      <a:pPr algn="l">
                        <a:lnSpc>
                          <a:spcPct val="120000"/>
                        </a:lnSpc>
                      </a:pP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引进</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 4 </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名二线医师，开展</a:t>
                      </a:r>
                      <a:r>
                        <a:rPr lang="en-US" altLang="zh-CN" sz="1400" spc="120" baseline="0" dirty="0">
                          <a:latin typeface="微软雅黑" panose="020B0503020204020204" pitchFamily="34" charset="-122"/>
                          <a:ea typeface="微软雅黑" panose="020B0503020204020204" pitchFamily="34" charset="-122"/>
                          <a:cs typeface="微软雅黑" panose="020B0503020204020204" pitchFamily="34" charset="-122"/>
                        </a:rPr>
                        <a:t> TAVR / </a:t>
                      </a:r>
                      <a:r>
                        <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rPr>
                        <a:t>左心耳封堵术，组建科研团队，建基层转诊网络</a:t>
                      </a:r>
                      <a:endParaRPr lang="zh-CN" altLang="en-US" sz="1400" spc="120" baseline="0" dirty="0">
                        <a:latin typeface="微软雅黑" panose="020B0503020204020204" pitchFamily="34" charset="-122"/>
                        <a:ea typeface="微软雅黑" panose="020B0503020204020204" pitchFamily="34" charset="-122"/>
                        <a:cs typeface="微软雅黑" panose="020B0503020204020204" pitchFamily="34"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graphicFrame>
        <p:nvGraphicFramePr>
          <p:cNvPr id="21" name="表格 20"/>
          <p:cNvGraphicFramePr>
            <a:graphicFrameLocks noGrp="1"/>
          </p:cNvGraphicFramePr>
          <p:nvPr>
            <p:custDataLst>
              <p:tags r:id="rId4"/>
            </p:custDataLst>
          </p:nvPr>
        </p:nvGraphicFramePr>
        <p:xfrm>
          <a:off x="6752590" y="1353820"/>
          <a:ext cx="2305050" cy="5210175"/>
        </p:xfrm>
        <a:graphic>
          <a:graphicData uri="http://schemas.openxmlformats.org/drawingml/2006/table">
            <a:tbl>
              <a:tblPr firstRow="1" bandRow="1">
                <a:effectLst>
                  <a:outerShdw blurRad="127000" sx="102000" sy="102000" algn="ctr" rotWithShape="0">
                    <a:prstClr val="black">
                      <a:alpha val="45000"/>
                    </a:prstClr>
                  </a:outerShdw>
                </a:effectLst>
                <a:tableStyleId>{5C22544A-7EE6-4342-B048-85BDC9FD1C3A}</a:tableStyleId>
              </a:tblPr>
              <a:tblGrid>
                <a:gridCol w="2305050"/>
              </a:tblGrid>
              <a:tr h="632460">
                <a:tc>
                  <a:txBody>
                    <a:bodyPr/>
                    <a:p>
                      <a:pPr algn="ctr">
                        <a:lnSpc>
                          <a:spcPct val="120000"/>
                        </a:lnSpc>
                      </a:pPr>
                      <a:r>
                        <a:rPr lang="zh-CN" altLang="en-US" sz="1900" b="1" spc="120" baseline="0" dirty="0">
                          <a:solidFill>
                            <a:schemeClr val="bg1"/>
                          </a:solidFill>
                          <a:latin typeface="微软雅黑" panose="020B0503020204020204" pitchFamily="34" charset="-122"/>
                          <a:ea typeface="微软雅黑" panose="020B0503020204020204" pitchFamily="34" charset="-122"/>
                        </a:rPr>
                        <a:t>下半年计划</a:t>
                      </a:r>
                      <a:endParaRPr lang="zh-CN" altLang="en-US" sz="1900" b="1" spc="120" baseline="0" dirty="0">
                        <a:solidFill>
                          <a:schemeClr val="bg1"/>
                        </a:solidFill>
                        <a:latin typeface="微软雅黑" panose="020B0503020204020204" pitchFamily="34" charset="-122"/>
                        <a:ea typeface="微软雅黑" panose="020B0503020204020204" pitchFamily="34" charset="-122"/>
                      </a:endParaRPr>
                    </a:p>
                  </a:txBody>
                  <a:tcPr marL="88900" marR="88900" marT="47625" marB="47625"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2090420">
                <a:tc>
                  <a:txBody>
                    <a:bodyPr/>
                    <a:p>
                      <a:pPr algn="l">
                        <a:lnSpc>
                          <a:spcPct val="120000"/>
                        </a:lnSpc>
                      </a:pPr>
                      <a:r>
                        <a:rPr lang="zh-CN" altLang="en-US" sz="1500" b="1" spc="120" baseline="0" dirty="0">
                          <a:latin typeface="微软雅黑" panose="020B0503020204020204" pitchFamily="34" charset="-122"/>
                          <a:ea typeface="微软雅黑" panose="020B0503020204020204" pitchFamily="34" charset="-122"/>
                          <a:cs typeface="微软雅黑" panose="020B0503020204020204" pitchFamily="34" charset="-122"/>
                        </a:rPr>
                        <a:t>优化人才管理，引进呼吸治疗师</a:t>
                      </a:r>
                      <a:r>
                        <a:rPr lang="en-US" altLang="zh-CN" sz="1500" b="1" spc="120" baseline="0" dirty="0">
                          <a:latin typeface="微软雅黑" panose="020B0503020204020204" pitchFamily="34" charset="-122"/>
                          <a:ea typeface="微软雅黑" panose="020B0503020204020204" pitchFamily="34" charset="-122"/>
                          <a:cs typeface="微软雅黑" panose="020B0503020204020204" pitchFamily="34" charset="-122"/>
                        </a:rPr>
                        <a:t> / </a:t>
                      </a:r>
                      <a:r>
                        <a:rPr lang="zh-CN" altLang="en-US" sz="1500" b="1" spc="120" baseline="0" dirty="0">
                          <a:latin typeface="微软雅黑" panose="020B0503020204020204" pitchFamily="34" charset="-122"/>
                          <a:ea typeface="微软雅黑" panose="020B0503020204020204" pitchFamily="34" charset="-122"/>
                          <a:cs typeface="微软雅黑" panose="020B0503020204020204" pitchFamily="34" charset="-122"/>
                        </a:rPr>
                        <a:t>康复人才</a:t>
                      </a:r>
                      <a:r>
                        <a:rPr lang="en-US" altLang="zh-CN" sz="1500" b="1" spc="120" baseline="0" dirty="0">
                          <a:latin typeface="微软雅黑" panose="020B0503020204020204" pitchFamily="34" charset="-122"/>
                          <a:ea typeface="微软雅黑" panose="020B0503020204020204" pitchFamily="34" charset="-122"/>
                          <a:cs typeface="微软雅黑" panose="020B0503020204020204" pitchFamily="34" charset="-122"/>
                        </a:rPr>
                        <a:t> / </a:t>
                      </a:r>
                      <a:r>
                        <a:rPr lang="zh-CN" altLang="en-US" sz="1500" b="1" spc="120" baseline="0" dirty="0">
                          <a:latin typeface="微软雅黑" panose="020B0503020204020204" pitchFamily="34" charset="-122"/>
                          <a:ea typeface="微软雅黑" panose="020B0503020204020204" pitchFamily="34" charset="-122"/>
                          <a:cs typeface="微软雅黑" panose="020B0503020204020204" pitchFamily="34" charset="-122"/>
                        </a:rPr>
                        <a:t>科研人才，设计差异化发展路径</a:t>
                      </a:r>
                      <a:endParaRPr lang="zh-CN" altLang="en-US" sz="1500" b="1" spc="120" baseline="0" dirty="0">
                        <a:latin typeface="微软雅黑" panose="020B0503020204020204" pitchFamily="34" charset="-122"/>
                        <a:ea typeface="微软雅黑" panose="020B0503020204020204" pitchFamily="34" charset="-122"/>
                        <a:cs typeface="微软雅黑" panose="020B0503020204020204" pitchFamily="34" charset="-122"/>
                      </a:endParaRPr>
                    </a:p>
                  </a:txBody>
                  <a:tcPr marL="88900" marR="88900" marT="47625" marB="47625"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7295">
                <a:tc>
                  <a:txBody>
                    <a:bodyPr/>
                    <a:p>
                      <a:pPr algn="l">
                        <a:lnSpc>
                          <a:spcPct val="120000"/>
                        </a:lnSpc>
                      </a:pPr>
                      <a:r>
                        <a:rPr lang="zh-CN" altLang="en-US" sz="1500" b="1" spc="120" baseline="0" dirty="0">
                          <a:latin typeface="微软雅黑" panose="020B0503020204020204" pitchFamily="34" charset="-122"/>
                          <a:ea typeface="微软雅黑" panose="020B0503020204020204" pitchFamily="34" charset="-122"/>
                          <a:cs typeface="微软雅黑" panose="020B0503020204020204" pitchFamily="34" charset="-122"/>
                        </a:rPr>
                        <a:t>引进</a:t>
                      </a:r>
                      <a:r>
                        <a:rPr lang="en-US" altLang="zh-CN" sz="1500" b="1" spc="120" baseline="0" dirty="0">
                          <a:latin typeface="微软雅黑" panose="020B0503020204020204" pitchFamily="34" charset="-122"/>
                          <a:ea typeface="微软雅黑" panose="020B0503020204020204" pitchFamily="34" charset="-122"/>
                          <a:cs typeface="微软雅黑" panose="020B0503020204020204" pitchFamily="34" charset="-122"/>
                        </a:rPr>
                        <a:t> 4 </a:t>
                      </a:r>
                      <a:r>
                        <a:rPr lang="zh-CN" altLang="en-US" sz="1500" b="1" spc="120" baseline="0" dirty="0">
                          <a:latin typeface="微软雅黑" panose="020B0503020204020204" pitchFamily="34" charset="-122"/>
                          <a:ea typeface="微软雅黑" panose="020B0503020204020204" pitchFamily="34" charset="-122"/>
                          <a:cs typeface="微软雅黑" panose="020B0503020204020204" pitchFamily="34" charset="-122"/>
                        </a:rPr>
                        <a:t>名二线医师，开展</a:t>
                      </a:r>
                      <a:r>
                        <a:rPr lang="en-US" altLang="zh-CN" sz="1500" b="1" spc="120" baseline="0" dirty="0">
                          <a:latin typeface="微软雅黑" panose="020B0503020204020204" pitchFamily="34" charset="-122"/>
                          <a:ea typeface="微软雅黑" panose="020B0503020204020204" pitchFamily="34" charset="-122"/>
                          <a:cs typeface="微软雅黑" panose="020B0503020204020204" pitchFamily="34" charset="-122"/>
                        </a:rPr>
                        <a:t> TAVR / </a:t>
                      </a:r>
                      <a:r>
                        <a:rPr lang="zh-CN" altLang="en-US" sz="1500" b="1" spc="120" baseline="0" dirty="0">
                          <a:latin typeface="微软雅黑" panose="020B0503020204020204" pitchFamily="34" charset="-122"/>
                          <a:ea typeface="微软雅黑" panose="020B0503020204020204" pitchFamily="34" charset="-122"/>
                          <a:cs typeface="微软雅黑" panose="020B0503020204020204" pitchFamily="34" charset="-122"/>
                        </a:rPr>
                        <a:t>左心耳封堵术，组建科研团队，建基层转诊网络</a:t>
                      </a:r>
                      <a:endParaRPr lang="zh-CN" altLang="en-US" sz="1500" b="1" spc="120" baseline="0" dirty="0">
                        <a:latin typeface="微软雅黑" panose="020B0503020204020204" pitchFamily="34" charset="-122"/>
                        <a:ea typeface="微软雅黑" panose="020B0503020204020204" pitchFamily="34" charset="-122"/>
                        <a:cs typeface="微软雅黑" panose="020B0503020204020204" pitchFamily="34" charset="-122"/>
                      </a:endParaRPr>
                    </a:p>
                  </a:txBody>
                  <a:tcPr marL="88900" marR="88900" marT="47625" marB="47625"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95000"/>
                      </a:schemeClr>
                    </a:solidFill>
                  </a:tcPr>
                </a:tc>
              </a:tr>
            </a:tbl>
          </a:graphicData>
        </a:graphic>
      </p:graphicFrame>
      <p:sp>
        <p:nvSpPr>
          <p:cNvPr id="4" name="文本框 3"/>
          <p:cNvSpPr txBox="1"/>
          <p:nvPr>
            <p:custDataLst>
              <p:tags r:id="rId5"/>
            </p:custDataLst>
          </p:nvPr>
        </p:nvSpPr>
        <p:spPr>
          <a:xfrm>
            <a:off x="704850" y="1520825"/>
            <a:ext cx="838200" cy="468630"/>
          </a:xfrm>
          <a:prstGeom prst="rect">
            <a:avLst/>
          </a:prstGeom>
          <a:noFill/>
        </p:spPr>
        <p:txBody>
          <a:bodyPr wrap="none" rtlCol="0">
            <a:no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项目</a:t>
            </a:r>
            <a:endPar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6"/>
            </p:custDataLst>
          </p:nvPr>
        </p:nvSpPr>
        <p:spPr>
          <a:xfrm>
            <a:off x="168910" y="1816735"/>
            <a:ext cx="838200" cy="556895"/>
          </a:xfrm>
          <a:prstGeom prst="rect">
            <a:avLst/>
          </a:prstGeom>
          <a:noFill/>
        </p:spPr>
        <p:txBody>
          <a:bodyPr wrap="none" rtlCol="0">
            <a:no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科室</a:t>
            </a:r>
            <a:endParaRPr kumimoji="0" lang="zh-CN" altLang="en-US" b="1" i="0" u="none" strike="noStrike" kern="1200" cap="none" spc="120" normalizeH="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457200" y="533400"/>
            <a:ext cx="8229600" cy="541655"/>
          </a:xfrm>
        </p:spPr>
        <p:txBody>
          <a:bodyPr>
            <a:noAutofit/>
          </a:bodyPr>
          <a:p>
            <a:r>
              <a:rPr lang="en-US" altLang="zh-CN" sz="2400" b="1">
                <a:solidFill>
                  <a:srgbClr val="2E75B5"/>
                </a:solidFill>
                <a:latin typeface="微软雅黑" panose="020B0503020204020204" pitchFamily="34" charset="-122"/>
                <a:ea typeface="微软雅黑" panose="020B0503020204020204" pitchFamily="34" charset="-122"/>
                <a:sym typeface="+mn-ea"/>
              </a:rPr>
              <a:t>“</a:t>
            </a:r>
            <a:r>
              <a:rPr lang="zh-CN" altLang="en-US" sz="2400" b="1">
                <a:solidFill>
                  <a:srgbClr val="2E75B5"/>
                </a:solidFill>
                <a:latin typeface="微软雅黑" panose="020B0503020204020204" pitchFamily="34" charset="-122"/>
                <a:ea typeface="微软雅黑" panose="020B0503020204020204" pitchFamily="34" charset="-122"/>
                <a:sym typeface="+mn-ea"/>
              </a:rPr>
              <a:t>千里马</a:t>
            </a:r>
            <a:r>
              <a:rPr lang="en-US" altLang="zh-CN" sz="2400" b="1">
                <a:solidFill>
                  <a:srgbClr val="2E75B5"/>
                </a:solidFill>
                <a:latin typeface="微软雅黑" panose="020B0503020204020204" pitchFamily="34" charset="-122"/>
                <a:ea typeface="微软雅黑" panose="020B0503020204020204" pitchFamily="34" charset="-122"/>
                <a:sym typeface="+mn-ea"/>
              </a:rPr>
              <a:t>” </a:t>
            </a:r>
            <a:r>
              <a:rPr lang="zh-CN" altLang="en-US" sz="2400" b="1">
                <a:solidFill>
                  <a:srgbClr val="2E75B5"/>
                </a:solidFill>
                <a:latin typeface="微软雅黑" panose="020B0503020204020204" pitchFamily="34" charset="-122"/>
                <a:ea typeface="微软雅黑" panose="020B0503020204020204" pitchFamily="34" charset="-122"/>
                <a:sym typeface="+mn-ea"/>
              </a:rPr>
              <a:t>专项工程</a:t>
            </a:r>
            <a:r>
              <a:rPr lang="en-US" altLang="zh-CN" sz="2400" b="1">
                <a:solidFill>
                  <a:srgbClr val="2E75B5"/>
                </a:solidFill>
                <a:latin typeface="微软雅黑" panose="020B0503020204020204" pitchFamily="34" charset="-122"/>
                <a:ea typeface="微软雅黑" panose="020B0503020204020204" pitchFamily="34" charset="-122"/>
                <a:sym typeface="+mn-ea"/>
              </a:rPr>
              <a:t> </a:t>
            </a:r>
            <a:endParaRPr lang="en-US" altLang="zh-CN" sz="2400" b="1">
              <a:solidFill>
                <a:srgbClr val="2E75B5"/>
              </a:solidFill>
              <a:latin typeface="微软雅黑" panose="020B0503020204020204" pitchFamily="34" charset="-122"/>
              <a:ea typeface="微软雅黑" panose="020B0503020204020204" pitchFamily="34" charset="-122"/>
              <a:sym typeface="+mn-ea"/>
            </a:endParaRPr>
          </a:p>
        </p:txBody>
      </p:sp>
      <p:sp>
        <p:nvSpPr>
          <p:cNvPr id="3" name="文本占位符 2"/>
          <p:cNvSpPr>
            <a:spLocks noGrp="1"/>
          </p:cNvSpPr>
          <p:nvPr>
            <p:ph type="body" idx="16386"/>
            <p:custDataLst>
              <p:tags r:id="rId3"/>
            </p:custDataLst>
          </p:nvPr>
        </p:nvSpPr>
        <p:spPr/>
        <p:txBody>
          <a:bodyPr/>
          <a:p>
            <a:r>
              <a:rPr lang="zh-CN" altLang="en-US"/>
              <a:t>胆结石中心</a:t>
            </a:r>
            <a:endParaRPr lang="zh-CN" altLang="en-US"/>
          </a:p>
        </p:txBody>
      </p:sp>
      <p:sp>
        <p:nvSpPr>
          <p:cNvPr id="4" name="文本占位符 3"/>
          <p:cNvSpPr>
            <a:spLocks noGrp="1"/>
          </p:cNvSpPr>
          <p:nvPr>
            <p:ph type="body" idx="16387"/>
            <p:custDataLst>
              <p:tags r:id="rId4"/>
            </p:custDataLst>
          </p:nvPr>
        </p:nvSpPr>
        <p:spPr/>
        <p:txBody>
          <a:bodyPr/>
          <a:p>
            <a:r>
              <a:rPr lang="zh-CN" altLang="en-US"/>
              <a:t>引入密雷教授技术与媒体矩阵，打造</a:t>
            </a:r>
            <a:r>
              <a:rPr lang="en-US" altLang="zh-CN"/>
              <a:t> “</a:t>
            </a:r>
            <a:r>
              <a:rPr lang="zh-CN" altLang="en-US"/>
              <a:t>保胆</a:t>
            </a:r>
            <a:r>
              <a:rPr lang="en-US" altLang="zh-CN"/>
              <a:t> - </a:t>
            </a:r>
            <a:r>
              <a:rPr lang="zh-CN" altLang="en-US"/>
              <a:t>切胆</a:t>
            </a:r>
            <a:r>
              <a:rPr lang="en-US" altLang="zh-CN"/>
              <a:t>” </a:t>
            </a:r>
            <a:r>
              <a:rPr lang="zh-CN" altLang="en-US"/>
              <a:t>一体化中心，患者量稳步增长</a:t>
            </a:r>
            <a:endParaRPr lang="zh-CN" altLang="en-US"/>
          </a:p>
        </p:txBody>
      </p:sp>
      <p:sp>
        <p:nvSpPr>
          <p:cNvPr id="5" name="文本占位符 4"/>
          <p:cNvSpPr>
            <a:spLocks noGrp="1"/>
          </p:cNvSpPr>
          <p:nvPr>
            <p:ph type="body" idx="16388"/>
            <p:custDataLst>
              <p:tags r:id="rId5"/>
            </p:custDataLst>
          </p:nvPr>
        </p:nvSpPr>
        <p:spPr/>
        <p:txBody>
          <a:bodyPr/>
          <a:p>
            <a:r>
              <a:rPr lang="zh-CN" altLang="en-US"/>
              <a:t>泌尿结石中心</a:t>
            </a:r>
            <a:endParaRPr lang="zh-CN" altLang="en-US"/>
          </a:p>
        </p:txBody>
      </p:sp>
      <p:sp>
        <p:nvSpPr>
          <p:cNvPr id="6" name="文本占位符 5"/>
          <p:cNvSpPr>
            <a:spLocks noGrp="1"/>
          </p:cNvSpPr>
          <p:nvPr>
            <p:ph type="body" idx="16389"/>
            <p:custDataLst>
              <p:tags r:id="rId6"/>
            </p:custDataLst>
          </p:nvPr>
        </p:nvSpPr>
        <p:spPr/>
        <p:txBody>
          <a:bodyPr/>
          <a:p>
            <a:endParaRPr lang="zh-CN" altLang="en-US"/>
          </a:p>
        </p:txBody>
      </p:sp>
      <p:sp>
        <p:nvSpPr>
          <p:cNvPr id="7" name="文本占位符 6"/>
          <p:cNvSpPr>
            <a:spLocks noGrp="1"/>
          </p:cNvSpPr>
          <p:nvPr>
            <p:ph type="body" idx="16390"/>
            <p:custDataLst>
              <p:tags r:id="rId7"/>
            </p:custDataLst>
          </p:nvPr>
        </p:nvSpPr>
        <p:spPr/>
        <p:txBody>
          <a:bodyPr/>
          <a:p>
            <a:r>
              <a:rPr lang="zh-CN" altLang="en-US"/>
              <a:t>无痛肛肠中心</a:t>
            </a:r>
            <a:endParaRPr lang="zh-CN" altLang="en-US"/>
          </a:p>
        </p:txBody>
      </p:sp>
      <p:sp>
        <p:nvSpPr>
          <p:cNvPr id="8" name="文本占位符 7"/>
          <p:cNvSpPr>
            <a:spLocks noGrp="1"/>
          </p:cNvSpPr>
          <p:nvPr>
            <p:ph type="body" idx="16391"/>
            <p:custDataLst>
              <p:tags r:id="rId8"/>
            </p:custDataLst>
          </p:nvPr>
        </p:nvSpPr>
        <p:spPr/>
        <p:txBody>
          <a:bodyPr/>
          <a:p>
            <a:r>
              <a:rPr lang="zh-CN" altLang="en-US"/>
              <a:t>引进蒋尚玲主治医师，开展微创</a:t>
            </a:r>
            <a:r>
              <a:rPr lang="en-US" altLang="zh-CN"/>
              <a:t> + </a:t>
            </a:r>
            <a:r>
              <a:rPr lang="zh-CN" altLang="en-US"/>
              <a:t>无痛化治疗，推广套餐服务扩容病源</a:t>
            </a:r>
            <a:endParaRPr lang="zh-CN" altLang="en-US"/>
          </a:p>
        </p:txBody>
      </p:sp>
      <p:sp>
        <p:nvSpPr>
          <p:cNvPr id="13" name="文本占位符 12"/>
          <p:cNvSpPr>
            <a:spLocks noGrp="1"/>
          </p:cNvSpPr>
          <p:nvPr>
            <p:ph type="body" idx="16396"/>
            <p:custDataLst>
              <p:tags r:id="rId9"/>
            </p:custDataLst>
          </p:nvPr>
        </p:nvSpPr>
        <p:spPr/>
        <p:txBody>
          <a:bodyPr/>
          <a:p>
            <a:r>
              <a:rPr lang="zh-CN" altLang="en-US"/>
              <a:t>儿童视力矫治中心</a:t>
            </a:r>
            <a:endParaRPr lang="zh-CN" altLang="en-US"/>
          </a:p>
        </p:txBody>
      </p:sp>
      <p:sp>
        <p:nvSpPr>
          <p:cNvPr id="14" name="文本占位符 13"/>
          <p:cNvSpPr>
            <a:spLocks noGrp="1"/>
          </p:cNvSpPr>
          <p:nvPr>
            <p:ph type="body" idx="16397"/>
            <p:custDataLst>
              <p:tags r:id="rId10"/>
            </p:custDataLst>
          </p:nvPr>
        </p:nvSpPr>
        <p:spPr/>
        <p:txBody>
          <a:bodyPr>
            <a:normAutofit fontScale="90000"/>
          </a:bodyPr>
          <a:p>
            <a:r>
              <a:rPr lang="zh-CN" altLang="en-US"/>
              <a:t>搭建组织架构，完善视力档案，接诊</a:t>
            </a:r>
            <a:r>
              <a:rPr lang="en-US" altLang="zh-CN"/>
              <a:t> 39 </a:t>
            </a:r>
            <a:r>
              <a:rPr lang="zh-CN" altLang="en-US"/>
              <a:t>人，收入</a:t>
            </a:r>
            <a:r>
              <a:rPr lang="en-US" altLang="zh-CN"/>
              <a:t> 7.19 </a:t>
            </a:r>
            <a:r>
              <a:rPr lang="zh-CN" altLang="en-US"/>
              <a:t>万；计划外出学习提升专业能力，引入产品结合家院训练</a:t>
            </a:r>
            <a:endParaRPr lang="zh-CN" altLang="en-US"/>
          </a:p>
        </p:txBody>
      </p:sp>
    </p:spTree>
    <p:custDataLst>
      <p:tags r:id="rId1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idx="16385"/>
            <p:custDataLst>
              <p:tags r:id="rId2"/>
            </p:custDataLst>
          </p:nvPr>
        </p:nvSpPr>
        <p:spPr>
          <a:xfrm>
            <a:off x="457200" y="198120"/>
            <a:ext cx="8229600" cy="541655"/>
          </a:xfrm>
        </p:spPr>
        <p:txBody>
          <a:bodyPr>
            <a:noAutofit/>
          </a:bodyPr>
          <a:p>
            <a:r>
              <a:rPr lang="zh-CN" altLang="en-US" sz="2400" b="1">
                <a:solidFill>
                  <a:srgbClr val="2E75B5"/>
                </a:solidFill>
                <a:latin typeface="微软雅黑" panose="020B0503020204020204" pitchFamily="34" charset="-122"/>
                <a:ea typeface="微软雅黑" panose="020B0503020204020204" pitchFamily="34" charset="-122"/>
                <a:sym typeface="+mn-ea"/>
              </a:rPr>
              <a:t>千里马</a:t>
            </a:r>
            <a:r>
              <a:rPr lang="en-US" altLang="zh-CN" sz="2400" b="1">
                <a:solidFill>
                  <a:srgbClr val="2E75B5"/>
                </a:solidFill>
                <a:latin typeface="微软雅黑" panose="020B0503020204020204" pitchFamily="34" charset="-122"/>
                <a:ea typeface="微软雅黑" panose="020B0503020204020204" pitchFamily="34" charset="-122"/>
                <a:sym typeface="+mn-ea"/>
              </a:rPr>
              <a:t> -</a:t>
            </a:r>
            <a:r>
              <a:rPr lang="zh-CN" altLang="en-US" sz="2400" b="1">
                <a:solidFill>
                  <a:srgbClr val="2E75B5"/>
                </a:solidFill>
                <a:latin typeface="微软雅黑" panose="020B0503020204020204" pitchFamily="34" charset="-122"/>
                <a:ea typeface="微软雅黑" panose="020B0503020204020204" pitchFamily="34" charset="-122"/>
                <a:sym typeface="+mn-ea"/>
              </a:rPr>
              <a:t>运动医院学中心</a:t>
            </a:r>
            <a:endParaRPr lang="en-US" altLang="zh-CN" sz="2400" b="1">
              <a:solidFill>
                <a:srgbClr val="2E75B5"/>
              </a:solidFill>
              <a:latin typeface="微软雅黑" panose="020B0503020204020204" pitchFamily="34" charset="-122"/>
              <a:ea typeface="微软雅黑" panose="020B0503020204020204" pitchFamily="34" charset="-122"/>
              <a:sym typeface="+mn-ea"/>
            </a:endParaRPr>
          </a:p>
        </p:txBody>
      </p:sp>
      <p:sp>
        <p:nvSpPr>
          <p:cNvPr id="10" name="文本占位符 9"/>
          <p:cNvSpPr>
            <a:spLocks noGrp="1"/>
          </p:cNvSpPr>
          <p:nvPr>
            <p:ph type="body" idx="16393"/>
            <p:custDataLst>
              <p:tags r:id="rId3"/>
            </p:custDataLst>
          </p:nvPr>
        </p:nvSpPr>
        <p:spPr>
          <a:xfrm>
            <a:off x="335280" y="1496060"/>
            <a:ext cx="1252220" cy="1419860"/>
          </a:xfrm>
        </p:spPr>
        <p:txBody>
          <a:bodyPr>
            <a:no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rPr>
              <a:t>与重庆市知名康复医师银俊熙医师合作，为高水平运动员提供 </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评估 + 治疗 + 康复” 服务</a:t>
            </a:r>
            <a:endParaRPr lang="zh-CN" altLang="en-US"/>
          </a:p>
        </p:txBody>
      </p:sp>
      <p:pic>
        <p:nvPicPr>
          <p:cNvPr id="24" name="图片 23" descr="C:/Users/99300/Desktop/骨3.jpg骨3"/>
          <p:cNvPicPr>
            <a:picLocks noChangeAspect="1"/>
          </p:cNvPicPr>
          <p:nvPr>
            <p:custDataLst>
              <p:tags r:id="rId4"/>
            </p:custDataLst>
          </p:nvPr>
        </p:nvPicPr>
        <p:blipFill>
          <a:blip r:embed="rId5"/>
          <a:srcRect t="12751" b="12751"/>
          <a:stretch>
            <a:fillRect/>
          </a:stretch>
        </p:blipFill>
        <p:spPr>
          <a:xfrm>
            <a:off x="1740809" y="810446"/>
            <a:ext cx="4732778" cy="2643623"/>
          </a:xfrm>
          <a:prstGeom prst="rect">
            <a:avLst/>
          </a:prstGeom>
        </p:spPr>
      </p:pic>
      <p:pic>
        <p:nvPicPr>
          <p:cNvPr id="34" name="图片 33" descr="C:/Users/99300/Desktop/骨.jpg骨"/>
          <p:cNvPicPr>
            <a:picLocks noChangeAspect="1"/>
          </p:cNvPicPr>
          <p:nvPr>
            <p:custDataLst>
              <p:tags r:id="rId6"/>
            </p:custDataLst>
          </p:nvPr>
        </p:nvPicPr>
        <p:blipFill>
          <a:blip r:embed="rId7"/>
          <a:srcRect t="12762" b="12762"/>
          <a:stretch>
            <a:fillRect/>
          </a:stretch>
        </p:blipFill>
        <p:spPr>
          <a:xfrm>
            <a:off x="4136902" y="3513477"/>
            <a:ext cx="4732778" cy="2643623"/>
          </a:xfrm>
          <a:prstGeom prst="rect">
            <a:avLst/>
          </a:prstGeom>
        </p:spPr>
      </p:pic>
      <p:pic>
        <p:nvPicPr>
          <p:cNvPr id="33" name="图片 32" descr="C:/Users/99300/Desktop/骨2.jpg骨2"/>
          <p:cNvPicPr>
            <a:picLocks noChangeAspect="1"/>
          </p:cNvPicPr>
          <p:nvPr>
            <p:custDataLst>
              <p:tags r:id="rId8"/>
            </p:custDataLst>
          </p:nvPr>
        </p:nvPicPr>
        <p:blipFill>
          <a:blip r:embed="rId9"/>
          <a:srcRect l="16854" r="16854"/>
          <a:stretch>
            <a:fillRect/>
          </a:stretch>
        </p:blipFill>
        <p:spPr>
          <a:xfrm rot="5400000">
            <a:off x="1587835" y="3513972"/>
            <a:ext cx="2643128" cy="2643623"/>
          </a:xfrm>
          <a:prstGeom prst="rect">
            <a:avLst/>
          </a:prstGeom>
        </p:spPr>
      </p:pic>
      <p:pic>
        <p:nvPicPr>
          <p:cNvPr id="32" name="图片 31" descr="C:/Users/99300/Desktop/骨4.jpg骨4"/>
          <p:cNvPicPr>
            <a:picLocks noChangeAspect="1"/>
          </p:cNvPicPr>
          <p:nvPr>
            <p:custDataLst>
              <p:tags r:id="rId10"/>
            </p:custDataLst>
          </p:nvPr>
        </p:nvPicPr>
        <p:blipFill>
          <a:blip r:embed="rId11"/>
          <a:srcRect l="16864" r="16864"/>
          <a:stretch>
            <a:fillRect/>
          </a:stretch>
        </p:blipFill>
        <p:spPr>
          <a:xfrm>
            <a:off x="6532994" y="810446"/>
            <a:ext cx="2336686" cy="2643623"/>
          </a:xfrm>
          <a:prstGeom prst="rect">
            <a:avLst/>
          </a:prstGeom>
        </p:spPr>
      </p:pic>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linds(horizontal)">
                                      <p:cBhvr>
                                        <p:cTn id="11" dur="500"/>
                                        <p:tgtEl>
                                          <p:spTgt spid="3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linds(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1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00.xml><?xml version="1.0" encoding="utf-8"?>
<p:tagLst xmlns:p="http://schemas.openxmlformats.org/presentationml/2006/main">
  <p:tag name="TABLE_ENDDRAG_ORIGIN_RECT" val="664*57"/>
  <p:tag name="TABLE_ENDDRAG_RECT" val="36*454*664*57"/>
</p:tagLst>
</file>

<file path=ppt/tags/tag101.xml><?xml version="1.0" encoding="utf-8"?>
<p:tagLst xmlns:p="http://schemas.openxmlformats.org/presentationml/2006/main">
  <p:tag name="TABLE_ENDDRAG_ORIGIN_RECT" val="665*117"/>
  <p:tag name="TABLE_ENDDRAG_RECT" val="43*79*665*117"/>
</p:tagLst>
</file>

<file path=ppt/tags/tag102.xml><?xml version="1.0" encoding="utf-8"?>
<p:tagLst xmlns:p="http://schemas.openxmlformats.org/presentationml/2006/main">
  <p:tag name="TABLE_ENDDRAG_ORIGIN_RECT" val="665*117"/>
  <p:tag name="TABLE_ENDDRAG_RECT" val="43*79*665*117"/>
</p:tagLst>
</file>

<file path=ppt/tags/tag103.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i*1_3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 name="KSO_WM_UNIT_LINE_FILL_TYPE" val="2"/>
  <p:tag name="KSO_WM_UNIT_SHADOW_SCHEMECOLOR_INDEX" val="7"/>
  <p:tag name="KSO_WM_UNIT_TEXT_FILL_FORE_SCHEMECOLOR_INDEX" val="2"/>
  <p:tag name="KSO_WM_UNIT_TEXT_FILL_TYPE" val="1"/>
  <p:tag name="KSO_WM_UNIT_USESOURCEFORMAT_APPLY" val="1"/>
</p:tagLst>
</file>

<file path=ppt/tags/tag1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867_2*l_h_f*1_3_1"/>
  <p:tag name="KSO_WM_TEMPLATE_CATEGORY" val="diagram"/>
  <p:tag name="KSO_WM_TEMPLATE_INDEX" val="202318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您的观点。根据需要可酌情增减文字，以便观者准确地理解您传达的思想。单击此处添加您文本的具体内容，简明扼要地阐述您的观点"/>
  <p:tag name="KSO_WM_UNIT_USESOURCEFORMAT_APPLY"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a*1_3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3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gradient&quot;:[{&quot;brightness&quot;:0,&quot;colorType&quot;:1,&quot;foreColorIndex&quot;:5,&quot;pos&quot;:0.689999997615814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800000011920929,&quot;colorType&quot;:1,&quot;foreColorIndex&quot;:5,&quot;pos&quot;:0.6899999976158142,&quot;transparency&quot;:0},{&quot;brightness&quot;:0,&quot;colorType&quot;:2,&quot;pos&quot;:0,&quot;rgb&quot;:&quot;#ffffff&quot;,&quot;transparency&quot;:0}],&quot;type&quot;:3},&quot;glow&quot;:{&quot;colorType&quot;:0},&quot;line&quot;:{&quot;type&quot;:0},&quot;shadow&quot;:{&quot;colorType&quot;:0},&quot;threeD&quot;:{&quot;curvedSurface&quot;:{&quot;brightness&quot;:0,&quot;colorType&quot;:2,&quot;rgb&quot;:&quot;#000000&quot;},&quot;depth&quot;:{&quot;colorType&quot;:0}}}}"/>
  <p:tag name="KSO_WM_UNIT_VALUE" val="16"/>
  <p:tag name="KSO_WM_UNIT_TEXT_TYPE" val="1"/>
  <p:tag name="KSO_WM_UNIT_PRESET_TEXT" val="单击此处添加项标题"/>
  <p:tag name="KSO_WM_UNIT_FILL_TYPE" val="3"/>
  <p:tag name="KSO_WM_UNIT_TEXT_FILL_TYPE" val="3"/>
  <p:tag name="KSO_WM_UNIT_USESOURCEFORMAT_APPLY"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i*1_2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 name="KSO_WM_UNIT_LINE_FILL_TYPE" val="2"/>
  <p:tag name="KSO_WM_UNIT_SHADOW_SCHEMECOLOR_INDEX" val="6"/>
  <p:tag name="KSO_WM_UNIT_TEXT_FILL_FORE_SCHEMECOLOR_INDEX" val="2"/>
  <p:tag name="KSO_WM_UNIT_TEXT_FILL_TYPE" val="1"/>
  <p:tag name="KSO_WM_UNIT_USESOURCEFORMAT_APPLY" val="1"/>
</p:tagLst>
</file>

<file path=ppt/tags/tag10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867_2*l_h_f*1_2_1"/>
  <p:tag name="KSO_WM_TEMPLATE_CATEGORY" val="diagram"/>
  <p:tag name="KSO_WM_TEMPLATE_INDEX" val="202318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您的观点。根据需要可酌情增减文字，以便观者准确地理解您传达的思想。单击此处添加您文本的具体内容，简明扼要地阐述您的观点"/>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a*1_2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2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gradient&quot;:[{&quot;brightness&quot;:0,&quot;colorType&quot;:1,&quot;foreColorIndex&quot;:5,&quot;pos&quot;:0.689999997615814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800000011920929,&quot;colorType&quot;:1,&quot;foreColorIndex&quot;:5,&quot;pos&quot;:0.6899999976158142,&quot;transparency&quot;:0},{&quot;brightness&quot;:0,&quot;colorType&quot;:2,&quot;pos&quot;:0,&quot;rgb&quot;:&quot;#ffffff&quot;,&quot;transparency&quot;:0}],&quot;type&quot;:3},&quot;glow&quot;:{&quot;colorType&quot;:0},&quot;line&quot;:{&quot;type&quot;:0},&quot;shadow&quot;:{&quot;colorType&quot;:0},&quot;threeD&quot;:{&quot;curvedSurface&quot;:{&quot;brightness&quot;:0,&quot;colorType&quot;:2,&quot;rgb&quot;:&quot;#000000&quot;},&quot;depth&quot;:{&quot;colorType&quot;:0}}}}"/>
  <p:tag name="KSO_WM_UNIT_VALUE" val="16"/>
  <p:tag name="KSO_WM_UNIT_TEXT_TYPE" val="1"/>
  <p:tag name="KSO_WM_UNIT_PRESET_TEXT" val="单击此处添加项标题"/>
  <p:tag name="KSO_WM_UNIT_FILL_TYPE" val="3"/>
  <p:tag name="KSO_WM_UNIT_TEXT_FILL_TYPE" val="3"/>
  <p:tag name="KSO_WM_UNIT_USESOURCEFORMAT_APPLY" val="1"/>
</p:tagLst>
</file>

<file path=ppt/tags/tag1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i*1_1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867_2*l_h_f*1_1_1"/>
  <p:tag name="KSO_WM_TEMPLATE_CATEGORY" val="diagram"/>
  <p:tag name="KSO_WM_TEMPLATE_INDEX" val="202318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您的观点。根据需要可酌情增减文字，以便观者准确地理解您传达的思想。单击此处添加您文本的具体内容，简明扼要地阐述您的观点"/>
  <p:tag name="KSO_WM_UNIT_USESOURCEFORMAT_APPLY"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a*1_1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1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gradient&quot;:[{&quot;brightness&quot;:0,&quot;colorType&quot;:1,&quot;foreColorIndex&quot;:5,&quot;pos&quot;:0.689999997615814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800000011920929,&quot;colorType&quot;:1,&quot;foreColorIndex&quot;:5,&quot;pos&quot;:0.6899999976158142,&quot;transparency&quot;:0},{&quot;brightness&quot;:0,&quot;colorType&quot;:2,&quot;pos&quot;:0,&quot;rgb&quot;:&quot;#ffffff&quot;,&quot;transparency&quot;:0}],&quot;type&quot;:3},&quot;glow&quot;:{&quot;colorType&quot;:0},&quot;line&quot;:{&quot;type&quot;:0},&quot;shadow&quot;:{&quot;colorType&quot;:0},&quot;threeD&quot;:{&quot;curvedSurface&quot;:{&quot;brightness&quot;:0,&quot;colorType&quot;:2,&quot;rgb&quot;:&quot;#000000&quot;},&quot;depth&quot;:{&quot;colorType&quot;:0}}}}"/>
  <p:tag name="KSO_WM_UNIT_VALUE" val="16"/>
  <p:tag name="KSO_WM_UNIT_TEXT_TYPE" val="1"/>
  <p:tag name="KSO_WM_UNIT_PRESET_TEXT" val="单击此处添加项标题"/>
  <p:tag name="KSO_WM_UNIT_FILL_TYPE" val="3"/>
  <p:tag name="KSO_WM_UNIT_TEXT_FILL_TYPE" val="3"/>
  <p:tag name="KSO_WM_UNIT_USESOURCEFORMAT_APPLY"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i*1_3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 name="KSO_WM_UNIT_LINE_FILL_TYPE" val="2"/>
  <p:tag name="KSO_WM_UNIT_SHADOW_SCHEMECOLOR_INDEX" val="7"/>
  <p:tag name="KSO_WM_UNIT_TEXT_FILL_FORE_SCHEMECOLOR_INDEX" val="2"/>
  <p:tag name="KSO_WM_UNIT_TEXT_FILL_TYPE" val="1"/>
  <p:tag name="KSO_WM_UNIT_USESOURCEFORMAT_APPLY" val="1"/>
</p:tagLst>
</file>

<file path=ppt/tags/tag1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867_2*l_h_f*1_3_1"/>
  <p:tag name="KSO_WM_TEMPLATE_CATEGORY" val="diagram"/>
  <p:tag name="KSO_WM_TEMPLATE_INDEX" val="202318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您的观点。根据需要可酌情增减文字，以便观者准确地理解您传达的思想。单击此处添加您文本的具体内容，简明扼要地阐述您的观点"/>
  <p:tag name="KSO_WM_UNIT_USESOURCEFORMAT_APPLY"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a*1_3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3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gradient&quot;:[{&quot;brightness&quot;:0,&quot;colorType&quot;:1,&quot;foreColorIndex&quot;:5,&quot;pos&quot;:0.689999997615814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800000011920929,&quot;colorType&quot;:1,&quot;foreColorIndex&quot;:5,&quot;pos&quot;:0.6899999976158142,&quot;transparency&quot;:0},{&quot;brightness&quot;:0,&quot;colorType&quot;:2,&quot;pos&quot;:0,&quot;rgb&quot;:&quot;#ffffff&quot;,&quot;transparency&quot;:0}],&quot;type&quot;:3},&quot;glow&quot;:{&quot;colorType&quot;:0},&quot;line&quot;:{&quot;type&quot;:0},&quot;shadow&quot;:{&quot;colorType&quot;:0},&quot;threeD&quot;:{&quot;curvedSurface&quot;:{&quot;brightness&quot;:0,&quot;colorType&quot;:2,&quot;rgb&quot;:&quot;#000000&quot;},&quot;depth&quot;:{&quot;colorType&quot;:0}}}}"/>
  <p:tag name="KSO_WM_UNIT_VALUE" val="16"/>
  <p:tag name="KSO_WM_UNIT_TEXT_TYPE" val="1"/>
  <p:tag name="KSO_WM_UNIT_PRESET_TEXT" val="单击此处添加项标题"/>
  <p:tag name="KSO_WM_UNIT_FILL_TYPE" val="3"/>
  <p:tag name="KSO_WM_UNIT_TEXT_FILL_TYPE" val="3"/>
  <p:tag name="KSO_WM_UNIT_USESOURCEFORMAT_APPLY"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i*1_3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 name="KSO_WM_UNIT_LINE_FILL_TYPE" val="2"/>
  <p:tag name="KSO_WM_UNIT_SHADOW_SCHEMECOLOR_INDEX" val="7"/>
  <p:tag name="KSO_WM_UNIT_TEXT_FILL_FORE_SCHEMECOLOR_INDEX" val="2"/>
  <p:tag name="KSO_WM_UNIT_TEXT_FILL_TYPE" val="1"/>
  <p:tag name="KSO_WM_UNIT_USESOURCEFORMAT_APPLY" val="1"/>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867_2*l_h_f*1_3_1"/>
  <p:tag name="KSO_WM_TEMPLATE_CATEGORY" val="diagram"/>
  <p:tag name="KSO_WM_TEMPLATE_INDEX" val="202318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您的观点。根据需要可酌情增减文字，以便观者准确地理解您传达的思想。单击此处添加您文本的具体内容，简明扼要地阐述您的观点"/>
  <p:tag name="KSO_WM_UNIT_USESOURCEFORMAT_APPLY"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7_2*l_h_a*1_3_1"/>
  <p:tag name="KSO_WM_TEMPLATE_CATEGORY" val="diagram"/>
  <p:tag name="KSO_WM_TEMPLATE_INDEX" val="20231867"/>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3_1"/>
  <p:tag name="KSO_WM_DIAGRAM_MAX_ITEMCNT" val="3"/>
  <p:tag name="KSO_WM_DIAGRAM_MIN_ITEMCNT" val="2"/>
  <p:tag name="KSO_WM_DIAGRAM_VIRTUALLY_FRAME" val="{&quot;height&quot;:288.6540424825495,&quot;left&quot;:41.05,&quot;top&quot;:153.39595751745046,&quot;width&quot;:637.8}"/>
  <p:tag name="KSO_WM_DIAGRAM_COLOR_MATCH_VALUE" val="{&quot;shape&quot;:{&quot;fill&quot;:{&quot;gradient&quot;:[{&quot;brightness&quot;:0,&quot;colorType&quot;:1,&quot;foreColorIndex&quot;:5,&quot;pos&quot;:0.689999997615814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800000011920929,&quot;colorType&quot;:1,&quot;foreColorIndex&quot;:5,&quot;pos&quot;:0.6899999976158142,&quot;transparency&quot;:0},{&quot;brightness&quot;:0,&quot;colorType&quot;:2,&quot;pos&quot;:0,&quot;rgb&quot;:&quot;#ffffff&quot;,&quot;transparency&quot;:0}],&quot;type&quot;:3},&quot;glow&quot;:{&quot;colorType&quot;:0},&quot;line&quot;:{&quot;type&quot;:0},&quot;shadow&quot;:{&quot;colorType&quot;:0},&quot;threeD&quot;:{&quot;curvedSurface&quot;:{&quot;brightness&quot;:0,&quot;colorType&quot;:2,&quot;rgb&quot;:&quot;#000000&quot;},&quot;depth&quot;:{&quot;colorType&quot;:0}}}}"/>
  <p:tag name="KSO_WM_UNIT_VALUE" val="16"/>
  <p:tag name="KSO_WM_UNIT_TEXT_TYPE" val="1"/>
  <p:tag name="KSO_WM_UNIT_PRESET_TEXT" val="单击此处添加项标题"/>
  <p:tag name="KSO_WM_UNIT_FILL_TYPE" val="3"/>
  <p:tag name="KSO_WM_UNIT_TEXT_FILL_TYPE" val="3"/>
  <p:tag name="KSO_WM_UNIT_USESOURCEFORMAT_APPLY" val="1"/>
</p:tagLst>
</file>

<file path=ppt/tags/tag119.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1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5029_1*i*1"/>
  <p:tag name="KSO_WM_TEMPLATE_CATEGORY" val="custom"/>
  <p:tag name="KSO_WM_TEMPLATE_INDEX" val="20235029"/>
  <p:tag name="KSO_WM_UNIT_LAYERLEVEL" val="1"/>
  <p:tag name="KSO_WM_TAG_VERSION" val="3.0"/>
  <p:tag name="KSO_WM_UNIT_TYPE" val="i"/>
  <p:tag name="KSO_WM_UNIT_INDEX" val="1"/>
</p:tagLst>
</file>

<file path=ppt/tags/tag1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5029_1*a*1"/>
  <p:tag name="KSO_WM_TEMPLATE_CATEGORY" val="custom"/>
  <p:tag name="KSO_WM_TEMPLATE_INDEX" val="20235029"/>
  <p:tag name="KSO_WM_UNIT_LAYERLEVEL" val="1"/>
  <p:tag name="KSO_WM_TAG_VERSION" val="3.0"/>
  <p:tag name="KSO_WM_BEAUTIFY_FLAG" val="#wm#"/>
  <p:tag name="KSO_WM_UNIT_VALUE" val="29"/>
  <p:tag name="KSO_WM_UNIT_TEXT_TYPE" val="1"/>
  <p:tag name="KSO_WM_UNIT_PRESET_TEXT" val="单击此处添加标题"/>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29_1*i*2"/>
  <p:tag name="KSO_WM_TEMPLATE_CATEGORY" val="custom"/>
  <p:tag name="KSO_WM_TEMPLATE_INDEX" val="20235029"/>
  <p:tag name="KSO_WM_UNIT_LAYERLEVEL" val="1"/>
  <p:tag name="KSO_WM_TAG_VERSION" val="3.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29_1*i*3"/>
  <p:tag name="KSO_WM_TEMPLATE_CATEGORY" val="custom"/>
  <p:tag name="KSO_WM_TEMPLATE_INDEX" val="20235029"/>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5029_1*i*4"/>
  <p:tag name="KSO_WM_TEMPLATE_CATEGORY" val="custom"/>
  <p:tag name="KSO_WM_TEMPLATE_INDEX" val="20235029"/>
  <p:tag name="KSO_WM_UNIT_LAYERLEVEL" val="1"/>
  <p:tag name="KSO_WM_TAG_VERSION" val="3.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5029_1*i*5"/>
  <p:tag name="KSO_WM_TEMPLATE_CATEGORY" val="custom"/>
  <p:tag name="KSO_WM_TEMPLATE_INDEX" val="20235029"/>
  <p:tag name="KSO_WM_UNIT_LAYERLEVEL" val="1"/>
  <p:tag name="KSO_WM_TAG_VERSION" val="3.0"/>
  <p:tag name="KSO_WM_BEAUTIFY_FLAG" val="#wm#"/>
</p:tagLst>
</file>

<file path=ppt/tags/tag126.xml><?xml version="1.0" encoding="utf-8"?>
<p:tagLst xmlns:p="http://schemas.openxmlformats.org/presentationml/2006/main">
  <p:tag name="TABLE_ENDDRAG_ORIGIN_RECT" val="638*327"/>
  <p:tag name="TABLE_ENDDRAG_RECT" val="40*96*638*327"/>
</p:tagLst>
</file>

<file path=ppt/tags/tag127.xml><?xml version="1.0" encoding="utf-8"?>
<p:tagLst xmlns:p="http://schemas.openxmlformats.org/presentationml/2006/main">
  <p:tag name="KSO_WM_DIAGRAM_GROUP_CODE" val="1"/>
  <p:tag name="KSO_WM_BEAUTIFY_FLAG" val="#fgm#"/>
  <p:tag name="KSO_WM_UNIT_INDEX" val="1_1_3"/>
  <p:tag name="KSO_WM_UNIT_SUBTYPE" val="d"/>
  <p:tag name="KSO_WM_UNIT_TYPE" val="l_h_i"/>
  <p:tag name="KSO_WM_FIGMA_FLAG" val="#fgm#"/>
</p:tagLst>
</file>

<file path=ppt/tags/tag128.xml><?xml version="1.0" encoding="utf-8"?>
<p:tagLst xmlns:p="http://schemas.openxmlformats.org/presentationml/2006/main">
  <p:tag name="KSO_WM_DIAGRAM_GROUP_CODE" val="1"/>
  <p:tag name="KSO_WM_BEAUTIFY_FLAG" val="#fgm#"/>
  <p:tag name="KSO_WM_UNIT_INDEX" val="1_1_1"/>
  <p:tag name="KSO_WM_UNIT_TYPE" val="l_h_f"/>
  <p:tag name="KSO_WM_FIGMA_FLAG" val="#fgm#"/>
</p:tagLst>
</file>

<file path=ppt/tags/tag129.xml><?xml version="1.0" encoding="utf-8"?>
<p:tagLst xmlns:p="http://schemas.openxmlformats.org/presentationml/2006/main">
  <p:tag name="KSO_WM_DIAGRAM_VIRTUALLY_FRAME" val="{&quot;height&quot;:198.45,&quot;left&quot;:60.75,&quot;top&quot;:276.05,&quot;width&quot;:599.25}"/>
</p:tagLst>
</file>

<file path=ppt/tags/tag1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30.xml><?xml version="1.0" encoding="utf-8"?>
<p:tagLst xmlns:p="http://schemas.openxmlformats.org/presentationml/2006/main">
  <p:tag name="KSO_WM_DIAGRAM_GROUP_CODE" val="1"/>
  <p:tag name="KSO_WM_BEAUTIFY_FLAG" val="#fgm#"/>
  <p:tag name="KSO_WM_UNIT_INDEX" val="1_1_3"/>
  <p:tag name="KSO_WM_UNIT_SUBTYPE" val="d"/>
  <p:tag name="KSO_WM_UNIT_TYPE" val="l_h_i"/>
  <p:tag name="KSO_WM_FIGMA_FLAG" val="#fgm#"/>
  <p:tag name="KSO_WM_DIAGRAM_VIRTUALLY_FRAME" val="{&quot;height&quot;:198.45,&quot;left&quot;:60.75,&quot;top&quot;:276.05,&quot;width&quot;:599.25}"/>
</p:tagLst>
</file>

<file path=ppt/tags/tag131.xml><?xml version="1.0" encoding="utf-8"?>
<p:tagLst xmlns:p="http://schemas.openxmlformats.org/presentationml/2006/main">
  <p:tag name="KSO_WM_DIAGRAM_GROUP_CODE" val="1"/>
  <p:tag name="KSO_WM_BEAUTIFY_FLAG" val="#fgm#"/>
  <p:tag name="KSO_WM_UNIT_INDEX" val="1_1_1"/>
  <p:tag name="KSO_WM_UNIT_TYPE" val="l_h_f"/>
  <p:tag name="KSO_WM_FIGMA_FLAG" val="#fgm#"/>
  <p:tag name="KSO_WM_DIAGRAM_VIRTUALLY_FRAME" val="{&quot;height&quot;:198.45,&quot;left&quot;:60.75,&quot;top&quot;:276.05,&quot;width&quot;:599.25}"/>
</p:tagLst>
</file>

<file path=ppt/tags/tag132.xml><?xml version="1.0" encoding="utf-8"?>
<p:tagLst xmlns:p="http://schemas.openxmlformats.org/presentationml/2006/main">
  <p:tag name="resource_record_key" val="{&quot;10&quot;:[21565028]}"/>
</p:tagLst>
</file>

<file path=ppt/tags/tag1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6.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17.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Lst>
</file>

<file path=ppt/tags/tag18.xml><?xml version="1.0" encoding="utf-8"?>
<p:tagLst xmlns:p="http://schemas.openxmlformats.org/presentationml/2006/main">
  <p:tag name="KSO_WM_BEAUTIFY_FLAG" val="#fgm#"/>
  <p:tag name="KSO_WM_DIAGRAM_GROUP_CODE" val="1"/>
  <p:tag name="KSO_WM_FIGMA_FLAG" val="#fgm#"/>
  <p:tag name="KSO_WM_UNIT_INDEX" val="1_5_1"/>
  <p:tag name="KSO_WM_UNIT_TYPE" val="l_h_f"/>
</p:tagLst>
</file>

<file path=ppt/tags/tag19.xml><?xml version="1.0" encoding="utf-8"?>
<p:tagLst xmlns:p="http://schemas.openxmlformats.org/presentationml/2006/main">
  <p:tag name="KSO_WM_BEAUTIFY_FLAG" val="#fgm#"/>
  <p:tag name="KSO_WM_DIAGRAM_GROUP_CODE" val="1"/>
  <p:tag name="KSO_WM_FIGMA_FLAG" val="#fgm#"/>
  <p:tag name="KSO_WM_UNIT_INDEX" val="1_6_1"/>
  <p:tag name="KSO_WM_UNIT_TYPE" val="l_h_a"/>
</p:tagLst>
</file>

<file path=ppt/tags/tag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20.xml><?xml version="1.0" encoding="utf-8"?>
<p:tagLst xmlns:p="http://schemas.openxmlformats.org/presentationml/2006/main">
  <p:tag name="KSO_WM_BEAUTIFY_FLAG" val="#fgm#"/>
  <p:tag name="KSO_WM_DIAGRAM_GROUP_CODE" val="1"/>
  <p:tag name="KSO_WM_FIGMA_FLAG" val="#fgm#"/>
  <p:tag name="KSO_WM_UNIT_INDEX" val="1_6_1"/>
  <p:tag name="KSO_WM_UNIT_TYPE" val="l_h_f"/>
</p:tagLst>
</file>

<file path=ppt/tags/tag21.xml><?xml version="1.0" encoding="utf-8"?>
<p:tagLst xmlns:p="http://schemas.openxmlformats.org/presentationml/2006/main">
  <p:tag name="KSO_WM_DIAGRAM_GROUP_CODE" val="1"/>
  <p:tag name="KSO_WM_BEAUTIFY_FLAG" val="#fgm#"/>
  <p:tag name="KSO_WM_UNIT_INDEX" val="1_1_1"/>
  <p:tag name="KSO_WM_UNIT_TYPE" val="l_h_a"/>
</p:tagLst>
</file>

<file path=ppt/tags/tag22.xml><?xml version="1.0" encoding="utf-8"?>
<p:tagLst xmlns:p="http://schemas.openxmlformats.org/presentationml/2006/main">
  <p:tag name="KSO_WM_DIAGRAM_GROUP_CODE" val="1"/>
  <p:tag name="KSO_WM_BEAUTIFY_FLAG" val="#fgm#"/>
  <p:tag name="KSO_WM_UNIT_INDEX" val="1_1_1"/>
  <p:tag name="KSO_WM_UNIT_TYPE" val="l_h_f"/>
</p:tagLst>
</file>

<file path=ppt/tags/tag23.xml><?xml version="1.0" encoding="utf-8"?>
<p:tagLst xmlns:p="http://schemas.openxmlformats.org/presentationml/2006/main">
  <p:tag name="KSO_WM_DIAGRAM_GROUP_CODE" val="1"/>
  <p:tag name="KSO_WM_BEAUTIFY_FLAG" val="#fgm#"/>
  <p:tag name="KSO_WM_UNIT_INDEX" val="1_2_1"/>
  <p:tag name="KSO_WM_UNIT_TYPE" val="l_h_a"/>
</p:tagLst>
</file>

<file path=ppt/tags/tag24.xml><?xml version="1.0" encoding="utf-8"?>
<p:tagLst xmlns:p="http://schemas.openxmlformats.org/presentationml/2006/main">
  <p:tag name="KSO_WM_DIAGRAM_GROUP_CODE" val="1"/>
  <p:tag name="KSO_WM_BEAUTIFY_FLAG" val="#fgm#"/>
  <p:tag name="KSO_WM_UNIT_INDEX" val="1_2_1"/>
  <p:tag name="KSO_WM_UNIT_TYPE" val="l_h_f"/>
</p:tagLst>
</file>

<file path=ppt/tags/tag25.xml><?xml version="1.0" encoding="utf-8"?>
<p:tagLst xmlns:p="http://schemas.openxmlformats.org/presentationml/2006/main">
  <p:tag name="KSO_WM_DIAGRAM_GROUP_CODE" val="1"/>
  <p:tag name="KSO_WM_BEAUTIFY_FLAG" val="#fgm#"/>
  <p:tag name="KSO_WM_UNIT_INDEX" val="1_3_1"/>
  <p:tag name="KSO_WM_UNIT_TYPE" val="l_h_a"/>
</p:tagLst>
</file>

<file path=ppt/tags/tag26.xml><?xml version="1.0" encoding="utf-8"?>
<p:tagLst xmlns:p="http://schemas.openxmlformats.org/presentationml/2006/main">
  <p:tag name="KSO_WM_DIAGRAM_GROUP_CODE" val="1"/>
  <p:tag name="KSO_WM_BEAUTIFY_FLAG" val="#fgm#"/>
  <p:tag name="KSO_WM_UNIT_INDEX" val="1_3_1"/>
  <p:tag name="KSO_WM_UNIT_TYPE" val="l_h_f"/>
</p:tagLst>
</file>

<file path=ppt/tags/tag27.xml><?xml version="1.0" encoding="utf-8"?>
<p:tagLst xmlns:p="http://schemas.openxmlformats.org/presentationml/2006/main">
  <p:tag name="KSO_WM_DIAGRAM_GROUP_CODE" val="1"/>
  <p:tag name="KSO_WM_BEAUTIFY_FLAG" val="#fgm#"/>
  <p:tag name="KSO_WM_UNIT_INDEX" val="1_3_1"/>
  <p:tag name="KSO_WM_UNIT_TYPE" val="l_h_a"/>
</p:tagLst>
</file>

<file path=ppt/tags/tag28.xml><?xml version="1.0" encoding="utf-8"?>
<p:tagLst xmlns:p="http://schemas.openxmlformats.org/presentationml/2006/main">
  <p:tag name="KSO_WM_DIAGRAM_GROUP_CODE" val="1"/>
  <p:tag name="KSO_WM_BEAUTIFY_FLAG" val="#fgm#"/>
  <p:tag name="KSO_WM_UNIT_INDEX" val="1_3_1"/>
  <p:tag name="KSO_WM_UNIT_TYPE" val="l_h_f"/>
</p:tagLst>
</file>

<file path=ppt/tags/tag29.xml><?xml version="1.0" encoding="utf-8"?>
<p:tagLst xmlns:p="http://schemas.openxmlformats.org/presentationml/2006/main">
  <p:tag name="$PH_EXT" val="2"/>
  <p:tag name="KSO_WM_DIAGRAM_GROUP_CODE" val="1"/>
  <p:tag name="KSO_WM_BEAUTIFY_FLAG" val="#fgm#"/>
  <p:tag name="KSO_WM_UNIT_INDEX" val="1_2_1"/>
  <p:tag name="KSO_WM_UNIT_TYPE" val="l_h_i"/>
  <p:tag name="KSO_WM_FIGMA_DECORATION_INDEX" val="18"/>
  <p:tag name="KSO_WM_FIGMA_FLAG" val="#fgm#"/>
  <p:tag name="KSO_WM_SHAPE_BGTYPE" val="lt1"/>
  <p:tag name="KSO_WM_SHAPE_BRIGHT_DATA" val="[{&quot;dk1&quot;:-60,&quot;dk2&quot;:-50,&quot;lt1&quot;:90,&quot;lt2&quot;:100},{&quot;dk1&quot;:-60,&quot;dk2&quot;:-50,&quot;lt1&quot;:90,&quot;lt2&quot;:100}]"/>
  <p:tag name="KSO_WM_SHAPE_UPDATE_BRIGHT" val="1"/>
</p:tagLst>
</file>

<file path=ppt/tags/tag3.xml><?xml version="1.0" encoding="utf-8"?>
<p:tagLst xmlns:p="http://schemas.openxmlformats.org/presentationml/2006/main">
  <p:tag name="KSO_WM_BEAUTIFY_FLAG" val="#fgm#"/>
  <p:tag name="KSO_WM_DIAGRAM_GROUP_CODE" val="1"/>
  <p:tag name="KSO_WM_FIGMA_FLAG" val="#fgm#"/>
  <p:tag name="KSO_WM_UNIT_INDEX" val="1_1_3"/>
  <p:tag name="KSO_WM_UNIT_SUBTYPE" val="d"/>
  <p:tag name="KSO_WM_UNIT_TYPE" val="l_h_i"/>
</p:tagLst>
</file>

<file path=ppt/tags/tag30.xml><?xml version="1.0" encoding="utf-8"?>
<p:tagLst xmlns:p="http://schemas.openxmlformats.org/presentationml/2006/main">
  <p:tag name="$PH_EXT" val="2"/>
  <p:tag name="KSO_WM_DIAGRAM_GROUP_CODE" val="1"/>
  <p:tag name="KSO_WM_BEAUTIFY_FLAG" val="#fgm#"/>
  <p:tag name="KSO_WM_UNIT_INDEX" val="1_1_1"/>
  <p:tag name="KSO_WM_UNIT_TYPE" val="l_h_i"/>
  <p:tag name="KSO_WM_FIGMA_DECORATION_INDEX" val="18"/>
  <p:tag name="KSO_WM_FIGMA_FLAG" val="#fgm#"/>
  <p:tag name="KSO_WM_SHAPE_BGTYPE" val="lt1"/>
  <p:tag name="KSO_WM_SHAPE_BRIGHT_DATA" val="[{&quot;dk1&quot;:-60,&quot;dk2&quot;:-50,&quot;lt1&quot;:90,&quot;lt2&quot;:100},{&quot;dk1&quot;:-60,&quot;dk2&quot;:-50,&quot;lt1&quot;:90,&quot;lt2&quot;:100}]"/>
  <p:tag name="KSO_WM_SHAPE_UPDATE_BRIGHT" val="1"/>
</p:tagLst>
</file>

<file path=ppt/tags/tag31.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32.xml><?xml version="1.0" encoding="utf-8"?>
<p:tagLst xmlns:p="http://schemas.openxmlformats.org/presentationml/2006/main">
  <p:tag name="KSO_WM_DIAGRAM_GROUP_CODE" val="1"/>
  <p:tag name="KSO_WM_BEAUTIFY_FLAG" val="#fgm#"/>
  <p:tag name="KSO_WM_UNIT_INDEX" val="1_1_1"/>
  <p:tag name="KSO_WM_UNIT_TYPE" val="l_h_f"/>
  <p:tag name="KSO_WM_FIGMA_FLAG" val="#fgm#"/>
</p:tagLst>
</file>

<file path=ppt/tags/tag33.xml><?xml version="1.0" encoding="utf-8"?>
<p:tagLst xmlns:p="http://schemas.openxmlformats.org/presentationml/2006/main">
  <p:tag name="KSO_WM_DIAGRAM_GROUP_CODE" val="1"/>
  <p:tag name="KSO_WM_BEAUTIFY_FLAG" val="#fgm#"/>
  <p:tag name="KSO_WM_UNIT_INDEX" val="1_2_3"/>
  <p:tag name="KSO_WM_UNIT_SUBTYPE" val="d"/>
  <p:tag name="KSO_WM_UNIT_TYPE" val="l_h_i"/>
  <p:tag name="KSO_WM_FIGMA_FLAG" val="#fgm#"/>
</p:tagLst>
</file>

<file path=ppt/tags/tag34.xml><?xml version="1.0" encoding="utf-8"?>
<p:tagLst xmlns:p="http://schemas.openxmlformats.org/presentationml/2006/main">
  <p:tag name="KSO_WM_DIAGRAM_GROUP_CODE" val="1"/>
  <p:tag name="KSO_WM_BEAUTIFY_FLAG" val="#fgm#"/>
  <p:tag name="KSO_WM_UNIT_INDEX" val="1_2_1"/>
  <p:tag name="KSO_WM_UNIT_TYPE" val="l_h_f"/>
  <p:tag name="KSO_WM_FIGMA_FLAG" val="#fgm#"/>
</p:tagLst>
</file>

<file path=ppt/tags/tag35.xml><?xml version="1.0" encoding="utf-8"?>
<p:tagLst xmlns:p="http://schemas.openxmlformats.org/presentationml/2006/main">
  <p:tag name="KSO_WM_DIAGRAM_GROUP_CODE" val="1"/>
  <p:tag name="KSO_WM_BEAUTIFY_FLAG" val="#fgm#"/>
  <p:tag name="KSO_WM_UNIT_INDEX" val="1_1_3"/>
  <p:tag name="KSO_WM_UNIT_SUBTYPE" val="d"/>
  <p:tag name="KSO_WM_UNIT_TYPE" val="l_h_i"/>
  <p:tag name="KSO_WM_FIGMA_FLAG" val="#fgm#"/>
</p:tagLst>
</file>

<file path=ppt/tags/tag36.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SLIDE_ID" val="slide_83ca7a19eeb99b33"/>
</p:tagLst>
</file>

<file path=ppt/tags/tag37.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3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323_1*f*1"/>
  <p:tag name="KSO_WM_TEMPLATE_CATEGORY" val="custom"/>
  <p:tag name="KSO_WM_TEMPLATE_INDEX" val="20231323"/>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文本具体内容，简明扼要地阐述您的观点,以便观者准确地理解您传达的思想根据需要可酌情增减文字以便观者准确地理解您传达的思想"/>
</p:tagLst>
</file>

<file path=ppt/tags/tag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5029_1*i*1"/>
  <p:tag name="KSO_WM_TEMPLATE_CATEGORY" val="custom"/>
  <p:tag name="KSO_WM_TEMPLATE_INDEX" val="20235029"/>
  <p:tag name="KSO_WM_UNIT_LAYERLEVEL" val="1"/>
  <p:tag name="KSO_WM_TAG_VERSION" val="3.0"/>
  <p:tag name="KSO_WM_UNIT_TYPE" val="i"/>
  <p:tag name="KSO_WM_UNIT_INDEX" val="1"/>
</p:tagLst>
</file>

<file path=ppt/tags/tag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4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5029_1*a*1"/>
  <p:tag name="KSO_WM_TEMPLATE_CATEGORY" val="custom"/>
  <p:tag name="KSO_WM_TEMPLATE_INDEX" val="20235029"/>
  <p:tag name="KSO_WM_UNIT_LAYERLEVEL" val="1"/>
  <p:tag name="KSO_WM_TAG_VERSION" val="3.0"/>
  <p:tag name="KSO_WM_BEAUTIFY_FLAG" val="#wm#"/>
  <p:tag name="KSO_WM_UNIT_VALUE" val="29"/>
  <p:tag name="KSO_WM_UNIT_TEXT_TYPE" val="1"/>
  <p:tag name="KSO_WM_UNIT_PRESET_TEXT" val="单击此处添加标题"/>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29_1*i*2"/>
  <p:tag name="KSO_WM_TEMPLATE_CATEGORY" val="custom"/>
  <p:tag name="KSO_WM_TEMPLATE_INDEX" val="20235029"/>
  <p:tag name="KSO_WM_UNIT_LAYERLEVEL" val="1"/>
  <p:tag name="KSO_WM_TAG_VERSION" val="3.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29_1*i*3"/>
  <p:tag name="KSO_WM_TEMPLATE_CATEGORY" val="custom"/>
  <p:tag name="KSO_WM_TEMPLATE_INDEX" val="20235029"/>
  <p:tag name="KSO_WM_UNIT_LAYERLEVEL" val="1"/>
  <p:tag name="KSO_WM_TAG_VERSION" val="3.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5029_1*i*4"/>
  <p:tag name="KSO_WM_TEMPLATE_CATEGORY" val="custom"/>
  <p:tag name="KSO_WM_TEMPLATE_INDEX" val="20235029"/>
  <p:tag name="KSO_WM_UNIT_LAYERLEVEL" val="1"/>
  <p:tag name="KSO_WM_TAG_VERSION" val="3.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5029_1*i*5"/>
  <p:tag name="KSO_WM_TEMPLATE_CATEGORY" val="custom"/>
  <p:tag name="KSO_WM_TEMPLATE_INDEX" val="20235029"/>
  <p:tag name="KSO_WM_UNIT_LAYERLEVEL" val="1"/>
  <p:tag name="KSO_WM_TAG_VERSION" val="3.0"/>
  <p:tag name="KSO_WM_BEAUTIFY_FLAG" val="#wm#"/>
</p:tagLst>
</file>

<file path=ppt/tags/tag45.xml><?xml version="1.0" encoding="utf-8"?>
<p:tagLst xmlns:p="http://schemas.openxmlformats.org/presentationml/2006/main">
  <p:tag name="KSO_WM_UNIT_TABLE_BEAUTIFY" val="smartTable{57f2e69a-09fb-4bda-a3a4-6023433e5152}"/>
  <p:tag name="TABLE_SKINIDX" val="2"/>
  <p:tag name="TABLE_ENCOLOR" val="#FFFFFF"/>
  <p:tag name="KSO_WM_UNIT_VALUE" val="1366*2482"/>
  <p:tag name="KSO_WM_UNIT_HIGHLIGHT" val="0"/>
  <p:tag name="KSO_WM_UNIT_COMPATIBLE" val="0"/>
  <p:tag name="KSO_WM_UNIT_DIAGRAM_ISNUMVISUAL" val="0"/>
  <p:tag name="KSO_WM_UNIT_DIAGRAM_ISREFERUNIT" val="0"/>
  <p:tag name="KSO_WM_UNIT_TYPE" val="β"/>
  <p:tag name="KSO_WM_UNIT_INDEX" val="1"/>
  <p:tag name="KSO_WM_UNIT_ID" val="mixed20203990_1*β*1"/>
  <p:tag name="KSO_WM_TEMPLATE_CATEGORY" val="mixed"/>
  <p:tag name="KSO_WM_TEMPLATE_INDEX" val="20203990"/>
  <p:tag name="KSO_WM_UNIT_LAYERLEVEL" val="1"/>
  <p:tag name="KSO_WM_TAG_VERSION" val="1.0"/>
  <p:tag name="KSO_WM_BEAUTIFY_FLAG" val="#wm#"/>
  <p:tag name="TABLE_ENDDRAG_ORIGIN_RECT" val="644*424"/>
  <p:tag name="TABLE_ENDDRAG_RECT" val="40*71*644*424"/>
</p:tagLst>
</file>

<file path=ppt/tags/tag46.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mixed20203572_1*i*1"/>
  <p:tag name="KSO_WM_TEMPLATE_CATEGORY" val="mixed"/>
  <p:tag name="KSO_WM_TEMPLATE_INDEX" val="20203572"/>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mixed20203572_1*i*2"/>
  <p:tag name="KSO_WM_TEMPLATE_CATEGORY" val="mixed"/>
  <p:tag name="KSO_WM_TEMPLATE_INDEX" val="20203572"/>
  <p:tag name="KSO_WM_UNIT_LAYERLEVEL" val="1"/>
  <p:tag name="KSO_WM_TAG_VERSION" val="1.0"/>
  <p:tag name="KSO_WM_BEAUTIFY_FLAG" val="#wm#"/>
</p:tagLst>
</file>

<file path=ppt/tags/tag49.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mixed20203572_1*i*1"/>
  <p:tag name="KSO_WM_TEMPLATE_CATEGORY" val="mixed"/>
  <p:tag name="KSO_WM_TEMPLATE_INDEX" val="2020357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mixed20203572_1*i*2"/>
  <p:tag name="KSO_WM_TEMPLATE_CATEGORY" val="mixed"/>
  <p:tag name="KSO_WM_TEMPLATE_INDEX" val="2020357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096_1*i*1"/>
  <p:tag name="KSO_WM_TEMPLATE_CATEGORY" val="custom"/>
  <p:tag name="KSO_WM_TEMPLATE_INDEX" val="20235096"/>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96_1*i*2"/>
  <p:tag name="KSO_WM_TEMPLATE_CATEGORY" val="custom"/>
  <p:tag name="KSO_WM_TEMPLATE_INDEX" val="20235096"/>
  <p:tag name="KSO_WM_UNIT_LAYERLEVEL" val="1"/>
  <p:tag name="KSO_WM_TAG_VERSION" val="3.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96_1*i*3"/>
  <p:tag name="KSO_WM_TEMPLATE_CATEGORY" val="custom"/>
  <p:tag name="KSO_WM_TEMPLATE_INDEX" val="20235096"/>
  <p:tag name="KSO_WM_UNIT_LAYERLEVEL" val="1"/>
  <p:tag name="KSO_WM_TAG_VERSION" val="3.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5096_1*i*4"/>
  <p:tag name="KSO_WM_TEMPLATE_CATEGORY" val="custom"/>
  <p:tag name="KSO_WM_TEMPLATE_INDEX" val="20235096"/>
  <p:tag name="KSO_WM_UNIT_LAYERLEVEL" val="1"/>
  <p:tag name="KSO_WM_TAG_VERSION" val="3.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5096_1*i*5"/>
  <p:tag name="KSO_WM_TEMPLATE_CATEGORY" val="custom"/>
  <p:tag name="KSO_WM_TEMPLATE_INDEX" val="20235096"/>
  <p:tag name="KSO_WM_UNIT_LAYERLEVEL" val="1"/>
  <p:tag name="KSO_WM_TAG_VERSION" val="3.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5096_1*i*6"/>
  <p:tag name="KSO_WM_TEMPLATE_CATEGORY" val="custom"/>
  <p:tag name="KSO_WM_TEMPLATE_INDEX" val="20235096"/>
  <p:tag name="KSO_WM_UNIT_LAYERLEVEL" val="1"/>
  <p:tag name="KSO_WM_TAG_VERSION" val="3.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5096_1*i*7"/>
  <p:tag name="KSO_WM_TEMPLATE_CATEGORY" val="custom"/>
  <p:tag name="KSO_WM_TEMPLATE_INDEX" val="20235096"/>
  <p:tag name="KSO_WM_UNIT_LAYERLEVEL" val="1"/>
  <p:tag name="KSO_WM_TAG_VERSION" val="3.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5096_1*i*9"/>
  <p:tag name="KSO_WM_TEMPLATE_CATEGORY" val="custom"/>
  <p:tag name="KSO_WM_TEMPLATE_INDEX" val="20235096"/>
  <p:tag name="KSO_WM_UNIT_LAYERLEVEL" val="1"/>
  <p:tag name="KSO_WM_TAG_VERSION" val="3.0"/>
  <p:tag name="KSO_WM_BEAUTIFY_FLAG" val="#wm#"/>
</p:tagLst>
</file>

<file path=ppt/tags/tag6.xml><?xml version="1.0" encoding="utf-8"?>
<p:tagLst xmlns:p="http://schemas.openxmlformats.org/presentationml/2006/main">
  <p:tag name="KSO_WM_BEAUTIFY_FLAG" val="#fgm#"/>
  <p:tag name="KSO_WM_DIAGRAM_GROUP_CODE" val="1"/>
  <p:tag name="KSO_WM_FIGMA_FLAG" val="#fgm#"/>
  <p:tag name="KSO_WM_UNIT_INDEX" val="1_2_3"/>
  <p:tag name="KSO_WM_UNIT_SUBTYPE" val="d"/>
  <p:tag name="KSO_WM_UNIT_TYPE" val="l_h_i"/>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5096_1*i*10"/>
  <p:tag name="KSO_WM_TEMPLATE_CATEGORY" val="custom"/>
  <p:tag name="KSO_WM_TEMPLATE_INDEX" val="20235096"/>
  <p:tag name="KSO_WM_UNIT_LAYERLEVEL" val="1"/>
  <p:tag name="KSO_WM_TAG_VERSION" val="3.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custom20235096_1*i*11"/>
  <p:tag name="KSO_WM_TEMPLATE_CATEGORY" val="custom"/>
  <p:tag name="KSO_WM_TEMPLATE_INDEX" val="20235096"/>
  <p:tag name="KSO_WM_UNIT_LAYERLEVEL" val="1"/>
  <p:tag name="KSO_WM_TAG_VERSION" val="3.0"/>
  <p:tag name="KSO_WM_BEAUTIFY_FLAG" val="#wm#"/>
</p:tagLst>
</file>

<file path=ppt/tags/tag62.xml><?xml version="1.0" encoding="utf-8"?>
<p:tagLst xmlns:p="http://schemas.openxmlformats.org/presentationml/2006/main">
  <p:tag name="KSO_WM_UNIT_VALUE" val="1077*650"/>
  <p:tag name="KSO_WM_UNIT_HIGHLIGHT" val="0"/>
  <p:tag name="KSO_WM_UNIT_COMPATIBLE" val="0"/>
  <p:tag name="KSO_WM_UNIT_DIAGRAM_ISNUMVISUAL" val="0"/>
  <p:tag name="KSO_WM_UNIT_DIAGRAM_ISREFERUNIT" val="0"/>
  <p:tag name="KSO_WM_UNIT_TYPE" val="d"/>
  <p:tag name="KSO_WM_UNIT_INDEX" val="1"/>
  <p:tag name="KSO_WM_UNIT_ID" val="custom20235096_1*d*1"/>
  <p:tag name="KSO_WM_TEMPLATE_CATEGORY" val="custom"/>
  <p:tag name="KSO_WM_TEMPLATE_INDEX" val="20235096"/>
  <p:tag name="KSO_WM_UNIT_LAYERLEVEL" val="1"/>
  <p:tag name="KSO_WM_TAG_VERSION" val="3.0"/>
  <p:tag name="KSO_WM_BEAUTIFY_FLAG" val="#wm#"/>
  <p:tag name="KSO_WM_UNIT_PICTURE_SUBTYPE" val="b"/>
</p:tagLst>
</file>

<file path=ppt/tags/tag63.xml><?xml version="1.0" encoding="utf-8"?>
<p:tagLst xmlns:p="http://schemas.openxmlformats.org/presentationml/2006/main">
  <p:tag name="KSO_WM_UNIT_VALUE" val="1143*729"/>
  <p:tag name="KSO_WM_UNIT_HIGHLIGHT" val="0"/>
  <p:tag name="KSO_WM_UNIT_COMPATIBLE" val="0"/>
  <p:tag name="KSO_WM_UNIT_DIAGRAM_ISNUMVISUAL" val="0"/>
  <p:tag name="KSO_WM_UNIT_DIAGRAM_ISREFERUNIT" val="0"/>
  <p:tag name="KSO_WM_UNIT_TYPE" val="d"/>
  <p:tag name="KSO_WM_UNIT_INDEX" val="2"/>
  <p:tag name="KSO_WM_UNIT_ID" val="custom20235096_1*d*2"/>
  <p:tag name="KSO_WM_TEMPLATE_CATEGORY" val="custom"/>
  <p:tag name="KSO_WM_TEMPLATE_INDEX" val="20235096"/>
  <p:tag name="KSO_WM_UNIT_LAYERLEVEL" val="1"/>
  <p:tag name="KSO_WM_TAG_VERSION" val="3.0"/>
  <p:tag name="KSO_WM_BEAUTIFY_FLAG" val="#wm#"/>
  <p:tag name="KSO_WM_UNIT_PICTURE_SUBTYPE" val="b"/>
</p:tagLst>
</file>

<file path=ppt/tags/tag64.xml><?xml version="1.0" encoding="utf-8"?>
<p:tagLst xmlns:p="http://schemas.openxmlformats.org/presentationml/2006/main">
  <p:tag name="KSO_WM_UNIT_VALUE" val="1217*824"/>
  <p:tag name="KSO_WM_UNIT_HIGHLIGHT" val="0"/>
  <p:tag name="KSO_WM_UNIT_COMPATIBLE" val="0"/>
  <p:tag name="KSO_WM_UNIT_DIAGRAM_ISNUMVISUAL" val="0"/>
  <p:tag name="KSO_WM_UNIT_DIAGRAM_ISREFERUNIT" val="0"/>
  <p:tag name="KSO_WM_UNIT_TYPE" val="d"/>
  <p:tag name="KSO_WM_UNIT_INDEX" val="3"/>
  <p:tag name="KSO_WM_UNIT_ID" val="custom20235096_1*d*3"/>
  <p:tag name="KSO_WM_TEMPLATE_CATEGORY" val="custom"/>
  <p:tag name="KSO_WM_TEMPLATE_INDEX" val="20235096"/>
  <p:tag name="KSO_WM_UNIT_LAYERLEVEL" val="1"/>
  <p:tag name="KSO_WM_TAG_VERSION" val="3.0"/>
  <p:tag name="KSO_WM_BEAUTIFY_FLAG" val="#wm#"/>
  <p:tag name="KSO_WM_UNIT_PICTURE_SUBTYPE" val="b"/>
</p:tagLst>
</file>

<file path=ppt/tags/tag65.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66.xml><?xml version="1.0" encoding="utf-8"?>
<p:tagLst xmlns:p="http://schemas.openxmlformats.org/presentationml/2006/main">
  <p:tag name="KSO_WM_UNIT_TABLE_BEAUTIFY" val="smartTable{bc99372c-9946-492b-9404-8c7cf19155fb}"/>
  <p:tag name="KSO_WM_UNIT_VALUE" val="1096*2256"/>
  <p:tag name="KSO_WM_UNIT_HIGHLIGHT" val="0"/>
  <p:tag name="KSO_WM_UNIT_COMPATIBLE" val="0"/>
  <p:tag name="KSO_WM_UNIT_DIAGRAM_ISNUMVISUAL" val="0"/>
  <p:tag name="KSO_WM_UNIT_DIAGRAM_ISREFERUNIT" val="0"/>
  <p:tag name="KSO_WM_UNIT_TYPE" val="β"/>
  <p:tag name="KSO_WM_UNIT_INDEX" val="1"/>
  <p:tag name="KSO_WM_UNIT_ID" val="mixed20203572_1*β*1"/>
  <p:tag name="KSO_WM_TEMPLATE_CATEGORY" val="mixed"/>
  <p:tag name="KSO_WM_TEMPLATE_INDEX" val="20203572"/>
  <p:tag name="KSO_WM_UNIT_LAYERLEVEL" val="1"/>
  <p:tag name="KSO_WM_TAG_VERSION" val="1.0"/>
  <p:tag name="KSO_WM_BEAUTIFY_FLAG" val="#wm#"/>
  <p:tag name="TABLE_ENDDRAG_ORIGIN_RECT" val="701*405"/>
  <p:tag name="TABLE_ENDDRAG_RECT" val="18*93*701*405"/>
  <p:tag name="TABLE_EMPHASIZE_COL" val="4"/>
  <p:tag name="TABLE_EMPHASIZE_COL_ID" val="6"/>
</p:tagLst>
</file>

<file path=ppt/tags/tag67.xml><?xml version="1.0" encoding="utf-8"?>
<p:tagLst xmlns:p="http://schemas.openxmlformats.org/presentationml/2006/main">
  <p:tag name="TABLE_EMPHASIZE_UUID" val="smartTable{bc99372c-9946-492b-9404-8c7cf19155fb}"/>
  <p:tag name="TABLE_EMPHASIZE_TYPE" val="vertical"/>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mixed20203572_1*i*1"/>
  <p:tag name="KSO_WM_TEMPLATE_CATEGORY" val="mixed"/>
  <p:tag name="KSO_WM_TEMPLATE_INDEX" val="2020357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mixed20203572_1*i*2"/>
  <p:tag name="KSO_WM_TEMPLATE_CATEGORY" val="mixed"/>
  <p:tag name="KSO_WM_TEMPLATE_INDEX" val="20203572"/>
  <p:tag name="KSO_WM_UNIT_LAYERLEVEL" val="1"/>
  <p:tag name="KSO_WM_TAG_VERSION" val="1.0"/>
  <p:tag name="KSO_WM_BEAUTIFY_FLAG" val="#wm#"/>
</p:tagLst>
</file>

<file path=ppt/tags/tag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70.xml><?xml version="1.0" encoding="utf-8"?>
<p:tagLst xmlns:p="http://schemas.openxmlformats.org/presentationml/2006/main">
  <p:tag name="KSO_WM_BEAUTIFY_FLAG" val="#fgm#"/>
  <p:tag name="KSO_WM_FIGMA_FLAG" val="#fgm#"/>
  <p:tag name="KSO_WM_UNIT_INDEX" val="1"/>
  <p:tag name="KSO_WM_UNIT_TYPE" val="a"/>
  <p:tag name="KSO_WM_LAYOUT_CHECK_HASH" val="fd8b55d820e73add5eb3b1b1f8b148fe6990df14"/>
  <p:tag name="KSO_WM_NEWLAYOUT_ID" val="75"/>
</p:tagLst>
</file>

<file path=ppt/tags/tag71.xml><?xml version="1.0" encoding="utf-8"?>
<p:tagLst xmlns:p="http://schemas.openxmlformats.org/presentationml/2006/main">
  <p:tag name="KSO_WM_DIAGRAM_GROUP_CODE" val="1"/>
  <p:tag name="KSO_WM_BEAUTIFY_FLAG" val="#fgm#"/>
  <p:tag name="KSO_WM_UNIT_INDEX" val="1_1_1"/>
  <p:tag name="KSO_WM_UNIT_TYPE" val="l_h_a"/>
  <p:tag name="KSO_WM_FIGMA_FLAG" val="#fgm#"/>
</p:tagLst>
</file>

<file path=ppt/tags/tag72.xml><?xml version="1.0" encoding="utf-8"?>
<p:tagLst xmlns:p="http://schemas.openxmlformats.org/presentationml/2006/main">
  <p:tag name="KSO_WM_DIAGRAM_GROUP_CODE" val="1"/>
  <p:tag name="KSO_WM_BEAUTIFY_FLAG" val="#fgm#"/>
  <p:tag name="KSO_WM_UNIT_INDEX" val="1_1_1"/>
  <p:tag name="KSO_WM_UNIT_TYPE" val="l_h_f"/>
  <p:tag name="KSO_WM_FIGMA_FLAG" val="#fgm#"/>
</p:tagLst>
</file>

<file path=ppt/tags/tag73.xml><?xml version="1.0" encoding="utf-8"?>
<p:tagLst xmlns:p="http://schemas.openxmlformats.org/presentationml/2006/main">
  <p:tag name="KSO_WM_DIAGRAM_GROUP_CODE" val="1"/>
  <p:tag name="KSO_WM_BEAUTIFY_FLAG" val="#fgm#"/>
  <p:tag name="KSO_WM_UNIT_INDEX" val="1_2_1"/>
  <p:tag name="KSO_WM_UNIT_TYPE" val="l_h_a"/>
  <p:tag name="KSO_WM_FIGMA_FLAG" val="#fgm#"/>
</p:tagLst>
</file>

<file path=ppt/tags/tag74.xml><?xml version="1.0" encoding="utf-8"?>
<p:tagLst xmlns:p="http://schemas.openxmlformats.org/presentationml/2006/main">
  <p:tag name="KSO_WM_DIAGRAM_GROUP_CODE" val="1"/>
  <p:tag name="KSO_WM_BEAUTIFY_FLAG" val="#fgm#"/>
  <p:tag name="KSO_WM_UNIT_INDEX" val="1_2_1"/>
  <p:tag name="KSO_WM_UNIT_TYPE" val="l_h_f"/>
  <p:tag name="KSO_WM_FIGMA_FLAG" val="#fgm#"/>
</p:tagLst>
</file>

<file path=ppt/tags/tag75.xml><?xml version="1.0" encoding="utf-8"?>
<p:tagLst xmlns:p="http://schemas.openxmlformats.org/presentationml/2006/main">
  <p:tag name="KSO_WM_DIAGRAM_GROUP_CODE" val="1"/>
  <p:tag name="KSO_WM_BEAUTIFY_FLAG" val="#fgm#"/>
  <p:tag name="KSO_WM_UNIT_INDEX" val="1_3_1"/>
  <p:tag name="KSO_WM_UNIT_TYPE" val="l_h_a"/>
  <p:tag name="KSO_WM_FIGMA_FLAG" val="#fgm#"/>
</p:tagLst>
</file>

<file path=ppt/tags/tag76.xml><?xml version="1.0" encoding="utf-8"?>
<p:tagLst xmlns:p="http://schemas.openxmlformats.org/presentationml/2006/main">
  <p:tag name="KSO_WM_DIAGRAM_GROUP_CODE" val="1"/>
  <p:tag name="KSO_WM_BEAUTIFY_FLAG" val="#fgm#"/>
  <p:tag name="KSO_WM_UNIT_INDEX" val="1_3_1"/>
  <p:tag name="KSO_WM_UNIT_TYPE" val="l_h_f"/>
  <p:tag name="KSO_WM_FIGMA_FLAG" val="#fgm#"/>
</p:tagLst>
</file>

<file path=ppt/tags/tag77.xml><?xml version="1.0" encoding="utf-8"?>
<p:tagLst xmlns:p="http://schemas.openxmlformats.org/presentationml/2006/main">
  <p:tag name="KSO_WM_DIAGRAM_GROUP_CODE" val="1"/>
  <p:tag name="KSO_WM_BEAUTIFY_FLAG" val="#fgm#"/>
  <p:tag name="KSO_WM_UNIT_INDEX" val="1_6_1"/>
  <p:tag name="KSO_WM_UNIT_TYPE" val="l_h_a"/>
  <p:tag name="KSO_WM_FIGMA_FLAG" val="#fgm#"/>
</p:tagLst>
</file>

<file path=ppt/tags/tag78.xml><?xml version="1.0" encoding="utf-8"?>
<p:tagLst xmlns:p="http://schemas.openxmlformats.org/presentationml/2006/main">
  <p:tag name="KSO_WM_DIAGRAM_GROUP_CODE" val="1"/>
  <p:tag name="KSO_WM_BEAUTIFY_FLAG" val="#fgm#"/>
  <p:tag name="KSO_WM_UNIT_INDEX" val="1_6_1"/>
  <p:tag name="KSO_WM_UNIT_TYPE" val="l_h_f"/>
  <p:tag name="KSO_WM_FIGMA_FLAG" val="#fgm#"/>
</p:tagLst>
</file>

<file path=ppt/tags/tag79.xml><?xml version="1.0" encoding="utf-8"?>
<p:tagLst xmlns:p="http://schemas.openxmlformats.org/presentationml/2006/main">
  <p:tag name="KSO_WM_SLIDE_CONTENT_ORIENTATION" val=""/>
  <p:tag name="KSO_WM_SLIDE_HAS_MASK" val="0"/>
  <p:tag name="KSO_WM_SLIDE_ITEM_CNT" val="6"/>
  <p:tag name="KSO_WM_SLIDE_TYPE" val="text"/>
  <p:tag name="KSO_WM_TEMPLATE_SUBCATEGORY" val="29"/>
  <p:tag name="KSO_WM_BEAUTIFY_FLAG" val="#wm#"/>
  <p:tag name="KSO_WM_TEMPLATE_SLIDE_ID" val="slide_4119a3e48367d026"/>
</p:tagLst>
</file>

<file path=ppt/tags/tag8.xml><?xml version="1.0" encoding="utf-8"?>
<p:tagLst xmlns:p="http://schemas.openxmlformats.org/presentationml/2006/main">
  <p:tag name="KSO_WM_BEAUTIFY_FLAG" val="#fgm#"/>
  <p:tag name="KSO_WM_FIGMA_FLAG" val="#fgm#"/>
  <p:tag name="KSO_WM_UNIT_INDEX" val="1"/>
  <p:tag name="KSO_WM_UNIT_TYPE" val="a"/>
  <p:tag name="KSO_WM_LAYOUT_CHECK_HASH" val="fd8b55d820e73add5eb3b1b1f8b148fe6990df14"/>
  <p:tag name="KSO_WM_NEWLAYOUT_ID" val="75"/>
</p:tagLst>
</file>

<file path=ppt/tags/tag80.xml><?xml version="1.0" encoding="utf-8"?>
<p:tagLst xmlns:p="http://schemas.openxmlformats.org/presentationml/2006/main">
  <p:tag name="KSO_WM_BEAUTIFY_FLAG" val="#fgm#"/>
  <p:tag name="KSO_WM_FIGMA_FLAG" val="#fgm#"/>
  <p:tag name="KSO_WM_UNIT_INDEX" val="1"/>
  <p:tag name="KSO_WM_UNIT_TYPE" val="a"/>
  <p:tag name="KSO_WM_LAYOUT_CHECK_HASH" val="fd8b55d820e73add5eb3b1b1f8b148fe6990df14"/>
  <p:tag name="KSO_WM_NEWLAYOUT_ID" val="75"/>
</p:tagLst>
</file>

<file path=ppt/tags/tag81.xml><?xml version="1.0" encoding="utf-8"?>
<p:tagLst xmlns:p="http://schemas.openxmlformats.org/presentationml/2006/main">
  <p:tag name="KSO_WM_DIAGRAM_GROUP_CODE" val="1"/>
  <p:tag name="KSO_WM_BEAUTIFY_FLAG" val="#fgm#"/>
  <p:tag name="KSO_WM_UNIT_INDEX" val="1_4_1"/>
  <p:tag name="KSO_WM_UNIT_TYPE" val="l_h_f"/>
  <p:tag name="KSO_WM_FIGMA_FLAG" val="#fgm#"/>
</p:tagLst>
</file>

<file path=ppt/tags/tag82.xml><?xml version="1.0" encoding="utf-8"?>
<p:tagLst xmlns:p="http://schemas.openxmlformats.org/presentationml/2006/main">
  <p:tag name="KSO_WM_UNIT_PLACING_PICTURE_USER_VIEWPORT" val="{&quot;height&quot;:10800,&quot;width&quot;:14400}"/>
  <p:tag name="KSO_WM_UNIT_PLACING_PICTURE_USER_RELATIVERECTANGLE" val="{&quot;bottom&quot;:0,&quot;left&quot;:0,&quot;right&quot;:0,&quot;top&quot;:0}"/>
  <p:tag name="KSO_WM_UNIT_PLACING_PICTURE_COLLAGE_RELATIVERECTANGLE" val="{&quot;height&quot;:4163.185969270376,&quot;width&quot;:7453.194356970932}"/>
  <p:tag name="KSO_WM_UNIT_PLACING_PICTURE_COLLAGE_VIEWPORT" val="{&quot;height&quot;:5340,&quot;width&quot;:9560}"/>
  <p:tag name="KSO_WM_UNIT_PLACING_PICTURE_INFO" val="{&quot;code&quot;:&quot;bAb[4]&quot;,&quot;full_picture&quot;:false,&quot;last_crop_picture&quot;:&quot;bAb[4]&quot;,&quot;scheme&quot;:&quot;4-7&quot;,&quot;spacing&quot;:5}"/>
  <p:tag name="KSO_WM_UNIT_PLACING_PICTURE" val="103335.408"/>
  <p:tag name="KSO_WM_UNIT_ID" val=""/>
</p:tagLst>
</file>

<file path=ppt/tags/tag83.xml><?xml version="1.0" encoding="utf-8"?>
<p:tagLst xmlns:p="http://schemas.openxmlformats.org/presentationml/2006/main">
  <p:tag name="KSO_WM_UNIT_PLACING_PICTURE" val="103335.408"/>
  <p:tag name="KSO_WM_UNIT_ID" val=""/>
  <p:tag name="KSO_WM_UNIT_PLACING_PICTURE_USER_RELATIVERECTANGLE" val="{&quot;bottom&quot;:0,&quot;left&quot;:0,&quot;right&quot;:0,&quot;top&quot;:0}"/>
  <p:tag name="KSO_WM_UNIT_PLACING_PICTURE_COLLAGE_RELATIVERECTANGLE" val="{&quot;height&quot;:4163.185969270376,&quot;width&quot;:7453.194356970932}"/>
  <p:tag name="KSO_WM_UNIT_PLACING_PICTURE_COLLAGE_VIEWPORT" val="{&quot;height&quot;:5340,&quot;width&quot;:9560}"/>
  <p:tag name="KSO_WM_UNIT_PLACING_PICTURE_INFO" val="{&quot;code&quot;:&quot;bAb[4]&quot;,&quot;full_picture&quot;:false,&quot;last_crop_picture&quot;:&quot;bAb[4]&quot;,&quot;scheme&quot;:&quot;4-7&quot;,&quot;spacing&quot;:5}"/>
</p:tagLst>
</file>

<file path=ppt/tags/tag84.xml><?xml version="1.0" encoding="utf-8"?>
<p:tagLst xmlns:p="http://schemas.openxmlformats.org/presentationml/2006/main">
  <p:tag name="KSO_WM_UNIT_PLACING_PICTURE" val="103335.408"/>
  <p:tag name="KSO_WM_UNIT_ID" val=""/>
  <p:tag name="KSO_WM_UNIT_PLACING_PICTURE_USER_RELATIVERECTANGLE" val="{&quot;bottom&quot;:0,&quot;left&quot;:0,&quot;right&quot;:0,&quot;top&quot;:0}"/>
  <p:tag name="KSO_WM_UNIT_PLACING_PICTURE_COLLAGE_RELATIVERECTANGLE" val="{&quot;height&quot;:4163.185969270376,&quot;width&quot;:4162.406346429688}"/>
  <p:tag name="KSO_WM_UNIT_PLACING_PICTURE_COLLAGE_VIEWPORT" val="{&quot;height&quot;:5340,&quot;width&quot;:4720}"/>
  <p:tag name="KSO_WM_UNIT_PLACING_PICTURE_INFO" val="{&quot;code&quot;:&quot;bAb[4]&quot;,&quot;full_picture&quot;:false,&quot;last_crop_picture&quot;:&quot;bAb[4]&quot;,&quot;scheme&quot;:&quot;4-7&quot;,&quot;spacing&quot;:5}"/>
</p:tagLst>
</file>

<file path=ppt/tags/tag85.xml><?xml version="1.0" encoding="utf-8"?>
<p:tagLst xmlns:p="http://schemas.openxmlformats.org/presentationml/2006/main">
  <p:tag name="KSO_WM_UNIT_PLACING_PICTURE" val="103335.408"/>
  <p:tag name="KSO_WM_UNIT_ID" val=""/>
  <p:tag name="KSO_WM_UNIT_PLACING_PICTURE_USER_RELATIVERECTANGLE" val="{&quot;bottom&quot;:0,&quot;left&quot;:0,&quot;right&quot;:0,&quot;top&quot;:0}"/>
  <p:tag name="KSO_WM_UNIT_PLACING_PICTURE_COLLAGE_RELATIVERECTANGLE" val="{&quot;height&quot;:4163.185969270376,&quot;width&quot;:3679.8198080442266}"/>
  <p:tag name="KSO_WM_UNIT_PLACING_PICTURE_COLLAGE_VIEWPORT" val="{&quot;height&quot;:5340,&quot;width&quot;:4720}"/>
  <p:tag name="KSO_WM_UNIT_PLACING_PICTURE_INFO" val="{&quot;code&quot;:&quot;bAb[4]&quot;,&quot;full_picture&quot;:false,&quot;last_crop_picture&quot;:&quot;bAb[4]&quot;,&quot;scheme&quot;:&quot;4-7&quot;,&quot;spacing&quot;:5}"/>
</p:tagLst>
</file>

<file path=ppt/tags/tag86.xml><?xml version="1.0" encoding="utf-8"?>
<p:tagLst xmlns:p="http://schemas.openxmlformats.org/presentationml/2006/main">
  <p:tag name="KSO_WM_SLIDE_CONTENT_ORIENTATION" val=""/>
  <p:tag name="KSO_WM_SLIDE_HAS_MASK" val="0"/>
  <p:tag name="KSO_WM_SLIDE_ITEM_CNT" val="6"/>
  <p:tag name="KSO_WM_SLIDE_TYPE" val="text"/>
  <p:tag name="KSO_WM_TEMPLATE_SUBCATEGORY" val="29"/>
  <p:tag name="KSO_WM_BEAUTIFY_FLAG" val="#wm#"/>
  <p:tag name="KSO_WM_TEMPLATE_SLIDE_ID" val="slide_4119a3e48367d026"/>
</p:tagLst>
</file>

<file path=ppt/tags/tag87.xml><?xml version="1.0" encoding="utf-8"?>
<p:tagLst xmlns:p="http://schemas.openxmlformats.org/presentationml/2006/main">
  <p:tag name="KSO_WM_BEAUTIFY_FLAG" val="#fgm#"/>
  <p:tag name="KSO_WM_FIGMA_FLAG" val="#fgm#"/>
  <p:tag name="KSO_WM_UNIT_INDEX" val="1"/>
  <p:tag name="KSO_WM_UNIT_TYPE" val="a"/>
  <p:tag name="KSO_WM_LAYOUT_CHECK_HASH" val="fd8b55d820e73add5eb3b1b1f8b148fe6990df14"/>
  <p:tag name="KSO_WM_NEWLAYOUT_ID" val="75"/>
</p:tagLst>
</file>

<file path=ppt/tags/tag88.xml><?xml version="1.0" encoding="utf-8"?>
<p:tagLst xmlns:p="http://schemas.openxmlformats.org/presentationml/2006/main">
  <p:tag name="KSO_WM_DIAGRAM_GROUP_CODE" val="1"/>
  <p:tag name="KSO_WM_BEAUTIFY_FLAG" val="#fgm#"/>
  <p:tag name="KSO_WM_UNIT_INDEX" val="1_5_1"/>
  <p:tag name="KSO_WM_UNIT_TYPE" val="l_h_f"/>
  <p:tag name="KSO_WM_FIGMA_FLAG" val="#fgm#"/>
</p:tagLst>
</file>

<file path=ppt/tags/tag89.xml><?xml version="1.0" encoding="utf-8"?>
<p:tagLst xmlns:p="http://schemas.openxmlformats.org/presentationml/2006/main">
  <p:tag name="KSO_WM_UNIT_PLACING_PICTURE_USER_VIEWPORT" val="{&quot;height&quot;:5669.2913818359375,&quot;width&quot;:7562.03125}"/>
  <p:tag name="KSO_WM_UNIT_PLACING_PICTURE_USER_RELATIVERECTANGLE" val="{&quot;bottom&quot;:0,&quot;left&quot;:0,&quot;right&quot;:0,&quot;top&quot;:0}"/>
  <p:tag name="KSO_WM_UNIT_PLACING_PICTURE_COLLAGE_RELATIVERECTANGLE" val="{&quot;height&quot;:2510.545134821312,&quot;width&quot;:6227.545456300402}"/>
  <p:tag name="KSO_WM_UNIT_PLACING_PICTURE_COLLAGE_VIEWPORT" val="{&quot;height&quot;:1809.7637939453123,&quot;width&quot;:4489.218749999999}"/>
  <p:tag name="KSO_WM_UNIT_PLACING_PICTURE_INFO" val="{&quot;code&quot;:&quot;BaB[2]&quot;,&quot;full_picture&quot;:false,&quot;last_crop_picture&quot;:&quot;BaB[2]&quot;,&quot;scheme&quot;:&quot;6-2&quot;,&quot;spacing&quot;:5}"/>
  <p:tag name="KSO_WM_UNIT_PLACING_PICTURE" val="102208.478"/>
  <p:tag name="KSO_WM_UNIT_ID" val=""/>
</p:tagLst>
</file>

<file path=ppt/tags/tag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90.xml><?xml version="1.0" encoding="utf-8"?>
<p:tagLst xmlns:p="http://schemas.openxmlformats.org/presentationml/2006/main">
  <p:tag name="KSO_WM_UNIT_PLACING_PICTURE" val="102208.478"/>
  <p:tag name="KSO_WM_UNIT_ID" val=""/>
  <p:tag name="KSO_WM_UNIT_PLACING_PICTURE_USER_RELATIVERECTANGLE" val="{&quot;bottom&quot;:0,&quot;left&quot;:0,&quot;right&quot;:0,&quot;top&quot;:0}"/>
  <p:tag name="KSO_WM_UNIT_PLACING_PICTURE_COLLAGE_RELATIVERECTANGLE" val="{&quot;height&quot;:2510.545134821312,&quot;width&quot;:4096.208069094881}"/>
  <p:tag name="KSO_WM_UNIT_PLACING_PICTURE_COLLAGE_VIEWPORT" val="{&quot;height&quot;:1809.7637939453123,&quot;width&quot;:2952.8124999999995}"/>
  <p:tag name="KSO_WM_UNIT_PLACING_PICTURE_INFO" val="{&quot;code&quot;:&quot;BaB[2]&quot;,&quot;full_picture&quot;:false,&quot;last_crop_picture&quot;:&quot;BaB[2]&quot;,&quot;scheme&quot;:&quot;6-2&quot;,&quot;spacing&quot;:5}"/>
  <p:tag name="KSO_WM_UNIT_PLACING_PICTURE_USER_VIEWPORT" val="{&quot;height&quot;:2774.6456909179688,&quot;width&quot;:2440.677083333333}"/>
</p:tagLst>
</file>

<file path=ppt/tags/tag91.xml><?xml version="1.0" encoding="utf-8"?>
<p:tagLst xmlns:p="http://schemas.openxmlformats.org/presentationml/2006/main">
  <p:tag name="KSO_WM_UNIT_PLACING_PICTURE" val="102208.478"/>
  <p:tag name="KSO_WM_UNIT_ID" val=""/>
  <p:tag name="KSO_WM_UNIT_PLACING_PICTURE_USER_RELATIVERECTANGLE" val="{&quot;bottom&quot;:0,&quot;left&quot;:0,&quot;right&quot;:0,&quot;top&quot;:0}"/>
  <p:tag name="KSO_WM_UNIT_PLACING_PICTURE_COLLAGE_RELATIVERECTANGLE" val="{&quot;height&quot;:2510.545134821312,&quot;width&quot;:4096.208069094881}"/>
  <p:tag name="KSO_WM_UNIT_PLACING_PICTURE_COLLAGE_VIEWPORT" val="{&quot;height&quot;:1809.7637939453123,&quot;width&quot;:2952.8124999999995}"/>
  <p:tag name="KSO_WM_UNIT_PLACING_PICTURE_INFO" val="{&quot;code&quot;:&quot;BaB[2]&quot;,&quot;full_picture&quot;:false,&quot;last_crop_picture&quot;:&quot;BaB[2]&quot;,&quot;scheme&quot;:&quot;6-2&quot;,&quot;spacing&quot;:5}"/>
  <p:tag name="KSO_WM_UNIT_PLACING_PICTURE_USER_VIEWPORT" val="{&quot;height&quot;:2774.6456909179688,&quot;width&quot;:2440.677083333333}"/>
</p:tagLst>
</file>

<file path=ppt/tags/tag92.xml><?xml version="1.0" encoding="utf-8"?>
<p:tagLst xmlns:p="http://schemas.openxmlformats.org/presentationml/2006/main">
  <p:tag name="KSO_WM_UNIT_PLACING_PICTURE" val="102208.478"/>
  <p:tag name="KSO_WM_UNIT_ID" val=""/>
  <p:tag name="KSO_WM_UNIT_PLACING_PICTURE_USER_RELATIVERECTANGLE" val="{&quot;bottom&quot;:0,&quot;left&quot;:0,&quot;right&quot;:0,&quot;top&quot;:0}"/>
  <p:tag name="KSO_WM_UNIT_PLACING_PICTURE_COLLAGE_RELATIVERECTANGLE" val="{&quot;height&quot;:2510.545134821312,&quot;width&quot;:4096.208069094881}"/>
  <p:tag name="KSO_WM_UNIT_PLACING_PICTURE_COLLAGE_VIEWPORT" val="{&quot;height&quot;:1809.7637939453123,&quot;width&quot;:2952.8124999999995}"/>
  <p:tag name="KSO_WM_UNIT_PLACING_PICTURE_INFO" val="{&quot;code&quot;:&quot;BaB[2]&quot;,&quot;full_picture&quot;:false,&quot;last_crop_picture&quot;:&quot;BaB[2]&quot;,&quot;scheme&quot;:&quot;6-2&quot;,&quot;spacing&quot;:5}"/>
  <p:tag name="KSO_WM_UNIT_PLACING_PICTURE_USER_VIEWPORT" val="{&quot;height&quot;:2774.6456909179688,&quot;width&quot;:2440.677083333333}"/>
</p:tagLst>
</file>

<file path=ppt/tags/tag93.xml><?xml version="1.0" encoding="utf-8"?>
<p:tagLst xmlns:p="http://schemas.openxmlformats.org/presentationml/2006/main">
  <p:tag name="KSO_WM_UNIT_PLACING_PICTURE" val="102208.478"/>
  <p:tag name="KSO_WM_UNIT_ID" val=""/>
  <p:tag name="KSO_WM_UNIT_PLACING_PICTURE_USER_RELATIVERECTANGLE" val="{&quot;bottom&quot;:0,&quot;left&quot;:0,&quot;right&quot;:0,&quot;top&quot;:0}"/>
  <p:tag name="KSO_WM_UNIT_PLACING_PICTURE_COLLAGE_RELATIVERECTANGLE" val="{&quot;height&quot;:2510.545134821312,&quot;width&quot;:6227.545456300402}"/>
  <p:tag name="KSO_WM_UNIT_PLACING_PICTURE_COLLAGE_VIEWPORT" val="{&quot;height&quot;:1809.7637939453123,&quot;width&quot;:4489.218749999999}"/>
  <p:tag name="KSO_WM_UNIT_PLACING_PICTURE_INFO" val="{&quot;code&quot;:&quot;BaB[2]&quot;,&quot;full_picture&quot;:false,&quot;last_crop_picture&quot;:&quot;BaB[2]&quot;,&quot;scheme&quot;:&quot;6-2&quot;,&quot;spacing&quot;:5}"/>
  <p:tag name="KSO_WM_UNIT_PLACING_PICTURE_USER_VIEWPORT" val="{&quot;height&quot;:2774.6456909179688,&quot;width&quot;:2440.677083333333}"/>
</p:tagLst>
</file>

<file path=ppt/tags/tag94.xml><?xml version="1.0" encoding="utf-8"?>
<p:tagLst xmlns:p="http://schemas.openxmlformats.org/presentationml/2006/main">
  <p:tag name="KSO_WM_UNIT_PLACING_PICTURE" val="102208.478"/>
  <p:tag name="KSO_WM_UNIT_ID" val=""/>
  <p:tag name="KSO_WM_UNIT_PLACING_PICTURE_USER_RELATIVERECTANGLE" val="{&quot;bottom&quot;:0,&quot;left&quot;:0,&quot;right&quot;:0,&quot;top&quot;:0}"/>
  <p:tag name="KSO_WM_UNIT_PLACING_PICTURE_COLLAGE_RELATIVERECTANGLE" val="{&quot;height&quot;:2510.545134821312,&quot;width&quot;:6227.545456300402}"/>
  <p:tag name="KSO_WM_UNIT_PLACING_PICTURE_COLLAGE_VIEWPORT" val="{&quot;height&quot;:1809.7637939453123,&quot;width&quot;:4489.218749999999}"/>
  <p:tag name="KSO_WM_UNIT_PLACING_PICTURE_INFO" val="{&quot;code&quot;:&quot;BaB[2]&quot;,&quot;full_picture&quot;:false,&quot;last_crop_picture&quot;:&quot;BaB[2]&quot;,&quot;scheme&quot;:&quot;6-2&quot;,&quot;spacing&quot;:5}"/>
  <p:tag name="KSO_WM_UNIT_PLACING_PICTURE_USER_VIEWPORT" val="{&quot;height&quot;:2774.6456909179688,&quot;width&quot;:2440.677083333333}"/>
</p:tagLst>
</file>

<file path=ppt/tags/tag95.xml><?xml version="1.0" encoding="utf-8"?>
<p:tagLst xmlns:p="http://schemas.openxmlformats.org/presentationml/2006/main">
  <p:tag name="KSO_WM_SLIDE_CONTENT_ORIENTATION" val=""/>
  <p:tag name="KSO_WM_SLIDE_HAS_MASK" val="0"/>
  <p:tag name="KSO_WM_SLIDE_ITEM_CNT" val="6"/>
  <p:tag name="KSO_WM_SLIDE_TYPE" val="text"/>
  <p:tag name="KSO_WM_TEMPLATE_SUBCATEGORY" val="29"/>
  <p:tag name="KSO_WM_BEAUTIFY_FLAG" val="#wm#"/>
  <p:tag name="KSO_WM_TEMPLATE_SLIDE_ID" val="slide_4119a3e48367d026"/>
</p:tagLst>
</file>

<file path=ppt/tags/tag96.xml><?xml version="1.0" encoding="utf-8"?>
<p:tagLst xmlns:p="http://schemas.openxmlformats.org/presentationml/2006/main">
  <p:tag name="KSO_WM_BEAUTIFY_FLAG" val="#fgm#"/>
  <p:tag name="KSO_WM_FIGMA_FLAG" val="#fgm#"/>
  <p:tag name="KSO_WM_UNIT_INDEX" val="1"/>
  <p:tag name="KSO_WM_UNIT_TYPE" val="a"/>
  <p:tag name="KSO_WM_LAYOUT_CHECK_HASH" val="fd8b55d820e73add5eb3b1b1f8b148fe6990df14"/>
  <p:tag name="KSO_WM_NEWLAYOUT_ID" val="75"/>
</p:tagLst>
</file>

<file path=ppt/tags/tag97.xml><?xml version="1.0" encoding="utf-8"?>
<p:tagLst xmlns:p="http://schemas.openxmlformats.org/presentationml/2006/main">
  <p:tag name="KSO_WM_SLIDE_CONTENT_ORIENTATION" val=""/>
  <p:tag name="KSO_WM_SLIDE_HAS_MASK" val="0"/>
  <p:tag name="KSO_WM_SLIDE_ITEM_CNT" val="6"/>
  <p:tag name="KSO_WM_SLIDE_TYPE" val="text"/>
  <p:tag name="KSO_WM_TEMPLATE_SUBCATEGORY" val="29"/>
  <p:tag name="KSO_WM_BEAUTIFY_FLAG" val="#wm#"/>
  <p:tag name="KSO_WM_TEMPLATE_SLIDE_ID" val="slide_4119a3e48367d026"/>
</p:tagLst>
</file>

<file path=ppt/tags/tag98.xml><?xml version="1.0" encoding="utf-8"?>
<p:tagLst xmlns:p="http://schemas.openxmlformats.org/presentationml/2006/main">
  <p:tag name="KSO_WM_BEAUTIFY_FLAG" val="#fgm#"/>
  <p:tag name="KSO_WM_FIGMA_FLAG" val="#fgm#"/>
  <p:tag name="KSO_WM_UNIT_INDEX" val="1"/>
  <p:tag name="KSO_WM_UNIT_TYPE" val="a"/>
  <p:tag name="KSO_WM_LAYOUT_CHECK_HASH" val="48480ae78fe2125b528bd368b63b4c3a636bb2d9"/>
  <p:tag name="KSO_WM_NEWLAYOUT_ID" val="21"/>
</p:tagLst>
</file>

<file path=ppt/tags/tag99.xml><?xml version="1.0" encoding="utf-8"?>
<p:tagLst xmlns:p="http://schemas.openxmlformats.org/presentationml/2006/main">
  <p:tag name="KSO_WM_UNIT_TABLE_BEAUTIFY" val="smartTable{e9e135e2-c67b-452d-9bab-5230cc35afb5}"/>
  <p:tag name="TABLE_SKINIDX" val="2"/>
  <p:tag name="TABLE_ENCOLOR" val="#FFFFFF"/>
  <p:tag name="KSO_WM_UNIT_VALUE" val="1457*2272"/>
  <p:tag name="KSO_WM_UNIT_HIGHLIGHT" val="0"/>
  <p:tag name="KSO_WM_UNIT_COMPATIBLE" val="0"/>
  <p:tag name="KSO_WM_UNIT_DIAGRAM_ISNUMVISUAL" val="0"/>
  <p:tag name="KSO_WM_UNIT_DIAGRAM_ISREFERUNIT" val="0"/>
  <p:tag name="KSO_WM_UNIT_TYPE" val="β"/>
  <p:tag name="KSO_WM_UNIT_INDEX" val="1"/>
  <p:tag name="KSO_WM_UNIT_ID" val="mixed20203990_1*β*1"/>
  <p:tag name="KSO_WM_TEMPLATE_CATEGORY" val="mixed"/>
  <p:tag name="KSO_WM_TEMPLATE_INDEX" val="20203990"/>
  <p:tag name="KSO_WM_UNIT_LAYERLEVEL" val="1"/>
  <p:tag name="KSO_WM_TAG_VERSION" val="1.0"/>
  <p:tag name="KSO_WM_BEAUTIFY_FLAG" val="#wm#"/>
  <p:tag name="TABLE_ENDDRAG_ORIGIN_RECT" val="664*285"/>
  <p:tag name="TABLE_ENDDRAG_RECT" val="36*108*664*28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2728</Words>
  <Application>WPS 演示</Application>
  <PresentationFormat>宽屏</PresentationFormat>
  <Paragraphs>402</Paragraphs>
  <Slides>16</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宋体</vt:lpstr>
      <vt:lpstr>Wingdings</vt:lpstr>
      <vt:lpstr>微软雅黑</vt:lpstr>
      <vt:lpstr>Wingdings</vt:lpstr>
      <vt:lpstr>Impact</vt:lpstr>
      <vt:lpstr>FZZhengHeiS-EB-GB</vt:lpstr>
      <vt:lpstr>+中文正文</vt:lpstr>
      <vt:lpstr>Segoe Print</vt:lpstr>
      <vt:lpstr>Arial Unicode MS</vt:lpstr>
      <vt:lpstr>Calibri</vt:lpstr>
      <vt:lpstr>Office 主题​​</vt:lpstr>
      <vt:lpstr>PowerPoint 演示文稿</vt:lpstr>
      <vt:lpstr>一、专家咨询委员会建设与运行</vt:lpstr>
      <vt:lpstr>二、中青年骨干长期培养计划</vt:lpstr>
      <vt:lpstr>三、外院专家执业平台搭建 — 柔性引进与技术合作</vt:lpstr>
      <vt:lpstr>四、重点学科与 “千里马” 专项工程 — 强化学科核心竞争力</vt:lpstr>
      <vt:lpstr>四、重点学科与 “千里马” 专项工程 — 强化学科核心竞争力</vt:lpstr>
      <vt:lpstr>四、重点学科与 “千里马” 专项工程 — 强化学科核心竞争力</vt:lpstr>
      <vt:lpstr>“千里马” 专项工程 </vt:lpstr>
      <vt:lpstr>“千里马” 专项工程 </vt:lpstr>
      <vt:lpstr>“千里马” 专项工程 </vt:lpstr>
      <vt:lpstr>“千里马” 专项工程 </vt:lpstr>
      <vt:lpstr>五、消费医疗类学科发展 — 扩大开放与对外合作</vt:lpstr>
      <vt:lpstr>PowerPoint 演示文稿</vt:lpstr>
      <vt:lpstr>六、培育新增长极 — 治未病中心</vt:lpstr>
      <vt:lpstr>六、培育新增长极 — 治未病中心</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kuanren</dc:creator>
  <cp:lastModifiedBy>木子</cp:lastModifiedBy>
  <cp:revision>48</cp:revision>
  <dcterms:created xsi:type="dcterms:W3CDTF">2022-08-05T01:48:00Z</dcterms:created>
  <dcterms:modified xsi:type="dcterms:W3CDTF">2025-07-13T02:55:28Z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B9E9A68BA04C873B6573EC62618D5EEC</vt:lpwstr>
  </property>
</Properties>
</file>